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61" r:id="rId3"/>
    <p:sldId id="263" r:id="rId4"/>
    <p:sldId id="259" r:id="rId5"/>
    <p:sldId id="272" r:id="rId6"/>
    <p:sldId id="257" r:id="rId7"/>
    <p:sldId id="258" r:id="rId8"/>
    <p:sldId id="280" r:id="rId9"/>
    <p:sldId id="264" r:id="rId10"/>
    <p:sldId id="265" r:id="rId11"/>
    <p:sldId id="266" r:id="rId12"/>
    <p:sldId id="267" r:id="rId13"/>
    <p:sldId id="268" r:id="rId14"/>
    <p:sldId id="269" r:id="rId15"/>
    <p:sldId id="270" r:id="rId16"/>
    <p:sldId id="271" r:id="rId17"/>
    <p:sldId id="273" r:id="rId18"/>
    <p:sldId id="274" r:id="rId19"/>
    <p:sldId id="279" r:id="rId20"/>
    <p:sldId id="275" r:id="rId21"/>
    <p:sldId id="276" r:id="rId22"/>
    <p:sldId id="277" r:id="rId23"/>
    <p:sldId id="260" r:id="rId24"/>
    <p:sldId id="278"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9" autoAdjust="0"/>
    <p:restoredTop sz="94660"/>
  </p:normalViewPr>
  <p:slideViewPr>
    <p:cSldViewPr snapToGrid="0">
      <p:cViewPr varScale="1">
        <p:scale>
          <a:sx n="64" d="100"/>
          <a:sy n="64" d="100"/>
        </p:scale>
        <p:origin x="20" y="1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4BA4FE-640C-476A-B678-931DE38FFE35}"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144BDE12-76F9-41C4-923A-0DDF154B66B3}">
      <dgm:prSet/>
      <dgm:spPr/>
      <dgm:t>
        <a:bodyPr/>
        <a:lstStyle/>
        <a:p>
          <a:r>
            <a:rPr lang="es-ES" dirty="0"/>
            <a:t>Crisis económica y financiera  del empleador: quiebra</a:t>
          </a:r>
          <a:endParaRPr lang="en-US" dirty="0"/>
        </a:p>
      </dgm:t>
    </dgm:pt>
    <dgm:pt modelId="{265A9D30-BC70-4048-8DD9-C662B4D2E973}" type="parTrans" cxnId="{AB432D7B-68E2-4930-96F2-68320BA799E7}">
      <dgm:prSet/>
      <dgm:spPr/>
      <dgm:t>
        <a:bodyPr/>
        <a:lstStyle/>
        <a:p>
          <a:endParaRPr lang="en-US"/>
        </a:p>
      </dgm:t>
    </dgm:pt>
    <dgm:pt modelId="{4E0BC8CB-6A8B-44D9-8DEF-3A913D1C25C4}" type="sibTrans" cxnId="{AB432D7B-68E2-4930-96F2-68320BA799E7}">
      <dgm:prSet/>
      <dgm:spPr/>
      <dgm:t>
        <a:bodyPr/>
        <a:lstStyle/>
        <a:p>
          <a:endParaRPr lang="en-US"/>
        </a:p>
      </dgm:t>
    </dgm:pt>
    <dgm:pt modelId="{3FB9FFCA-8C19-4F7A-A9B1-A25EEDB65A0A}">
      <dgm:prSet/>
      <dgm:spPr/>
      <dgm:t>
        <a:bodyPr/>
        <a:lstStyle/>
        <a:p>
          <a:r>
            <a:rPr lang="es-ES"/>
            <a:t>Preservación de la fuente trabajo</a:t>
          </a:r>
          <a:endParaRPr lang="en-US"/>
        </a:p>
      </dgm:t>
    </dgm:pt>
    <dgm:pt modelId="{9B7473BE-9031-4A23-B535-D5085E0677E3}" type="parTrans" cxnId="{491E4288-62C3-4000-8281-761991E670D3}">
      <dgm:prSet/>
      <dgm:spPr/>
      <dgm:t>
        <a:bodyPr/>
        <a:lstStyle/>
        <a:p>
          <a:endParaRPr lang="en-US"/>
        </a:p>
      </dgm:t>
    </dgm:pt>
    <dgm:pt modelId="{CB789A8D-9412-424A-B61D-E822027D9A9E}" type="sibTrans" cxnId="{491E4288-62C3-4000-8281-761991E670D3}">
      <dgm:prSet/>
      <dgm:spPr/>
      <dgm:t>
        <a:bodyPr/>
        <a:lstStyle/>
        <a:p>
          <a:endParaRPr lang="en-US"/>
        </a:p>
      </dgm:t>
    </dgm:pt>
    <dgm:pt modelId="{5879AF80-DB24-43CB-9111-3AE83BC80F43}">
      <dgm:prSet/>
      <dgm:spPr/>
      <dgm:t>
        <a:bodyPr/>
        <a:lstStyle/>
        <a:p>
          <a:r>
            <a:rPr lang="es-ES"/>
            <a:t>Agente relevante de la economía social</a:t>
          </a:r>
          <a:endParaRPr lang="en-US"/>
        </a:p>
      </dgm:t>
    </dgm:pt>
    <dgm:pt modelId="{B2D6D1B6-2BEF-4374-A041-D267AFD5DD1B}" type="parTrans" cxnId="{07DBA276-B4B6-45A5-A4F4-1994237889EF}">
      <dgm:prSet/>
      <dgm:spPr/>
      <dgm:t>
        <a:bodyPr/>
        <a:lstStyle/>
        <a:p>
          <a:endParaRPr lang="en-US"/>
        </a:p>
      </dgm:t>
    </dgm:pt>
    <dgm:pt modelId="{32BA68C9-C94E-4A37-A5AE-A1CBE65ADE62}" type="sibTrans" cxnId="{07DBA276-B4B6-45A5-A4F4-1994237889EF}">
      <dgm:prSet/>
      <dgm:spPr/>
      <dgm:t>
        <a:bodyPr/>
        <a:lstStyle/>
        <a:p>
          <a:endParaRPr lang="en-US"/>
        </a:p>
      </dgm:t>
    </dgm:pt>
    <dgm:pt modelId="{2B83F97E-46DD-49D9-82EB-BBB50BC28E77}">
      <dgm:prSet/>
      <dgm:spPr/>
      <dgm:t>
        <a:bodyPr/>
        <a:lstStyle/>
        <a:p>
          <a:r>
            <a:rPr lang="es-ES"/>
            <a:t>Valores cooperativos = bien común </a:t>
          </a:r>
          <a:endParaRPr lang="en-US"/>
        </a:p>
      </dgm:t>
    </dgm:pt>
    <dgm:pt modelId="{6111289F-6105-4451-8350-4D2AA13999EE}" type="parTrans" cxnId="{B0E96465-0F4E-445A-B5C8-5D22561DFAC8}">
      <dgm:prSet/>
      <dgm:spPr/>
      <dgm:t>
        <a:bodyPr/>
        <a:lstStyle/>
        <a:p>
          <a:endParaRPr lang="en-US"/>
        </a:p>
      </dgm:t>
    </dgm:pt>
    <dgm:pt modelId="{9F9620FC-50B8-4F42-B926-90B53FBC2D27}" type="sibTrans" cxnId="{B0E96465-0F4E-445A-B5C8-5D22561DFAC8}">
      <dgm:prSet/>
      <dgm:spPr/>
      <dgm:t>
        <a:bodyPr/>
        <a:lstStyle/>
        <a:p>
          <a:endParaRPr lang="en-US"/>
        </a:p>
      </dgm:t>
    </dgm:pt>
    <dgm:pt modelId="{A092C8FF-5584-4944-8E13-07B0F518D240}" type="pres">
      <dgm:prSet presAssocID="{DF4BA4FE-640C-476A-B678-931DE38FFE35}" presName="linear" presStyleCnt="0">
        <dgm:presLayoutVars>
          <dgm:animLvl val="lvl"/>
          <dgm:resizeHandles val="exact"/>
        </dgm:presLayoutVars>
      </dgm:prSet>
      <dgm:spPr/>
    </dgm:pt>
    <dgm:pt modelId="{7163AD5D-8A76-41EA-9F15-D1AA558C3499}" type="pres">
      <dgm:prSet presAssocID="{144BDE12-76F9-41C4-923A-0DDF154B66B3}" presName="parentText" presStyleLbl="node1" presStyleIdx="0" presStyleCnt="4">
        <dgm:presLayoutVars>
          <dgm:chMax val="0"/>
          <dgm:bulletEnabled val="1"/>
        </dgm:presLayoutVars>
      </dgm:prSet>
      <dgm:spPr/>
    </dgm:pt>
    <dgm:pt modelId="{79520741-BCED-490E-8F05-617FB3B4F16E}" type="pres">
      <dgm:prSet presAssocID="{4E0BC8CB-6A8B-44D9-8DEF-3A913D1C25C4}" presName="spacer" presStyleCnt="0"/>
      <dgm:spPr/>
    </dgm:pt>
    <dgm:pt modelId="{6BC27E56-FE27-4F0D-9C11-B0A8D6FD6268}" type="pres">
      <dgm:prSet presAssocID="{3FB9FFCA-8C19-4F7A-A9B1-A25EEDB65A0A}" presName="parentText" presStyleLbl="node1" presStyleIdx="1" presStyleCnt="4">
        <dgm:presLayoutVars>
          <dgm:chMax val="0"/>
          <dgm:bulletEnabled val="1"/>
        </dgm:presLayoutVars>
      </dgm:prSet>
      <dgm:spPr/>
    </dgm:pt>
    <dgm:pt modelId="{A1F6EDC2-12F7-4FFD-A8E4-2AEB962D7C48}" type="pres">
      <dgm:prSet presAssocID="{CB789A8D-9412-424A-B61D-E822027D9A9E}" presName="spacer" presStyleCnt="0"/>
      <dgm:spPr/>
    </dgm:pt>
    <dgm:pt modelId="{318DE2AC-0155-4402-9198-A3F58870F8FC}" type="pres">
      <dgm:prSet presAssocID="{5879AF80-DB24-43CB-9111-3AE83BC80F43}" presName="parentText" presStyleLbl="node1" presStyleIdx="2" presStyleCnt="4">
        <dgm:presLayoutVars>
          <dgm:chMax val="0"/>
          <dgm:bulletEnabled val="1"/>
        </dgm:presLayoutVars>
      </dgm:prSet>
      <dgm:spPr/>
    </dgm:pt>
    <dgm:pt modelId="{04622311-F985-4493-8DC8-8E549E167930}" type="pres">
      <dgm:prSet presAssocID="{32BA68C9-C94E-4A37-A5AE-A1CBE65ADE62}" presName="spacer" presStyleCnt="0"/>
      <dgm:spPr/>
    </dgm:pt>
    <dgm:pt modelId="{ADD7747B-C543-4D92-BDCA-B3BF35B20AA0}" type="pres">
      <dgm:prSet presAssocID="{2B83F97E-46DD-49D9-82EB-BBB50BC28E77}" presName="parentText" presStyleLbl="node1" presStyleIdx="3" presStyleCnt="4">
        <dgm:presLayoutVars>
          <dgm:chMax val="0"/>
          <dgm:bulletEnabled val="1"/>
        </dgm:presLayoutVars>
      </dgm:prSet>
      <dgm:spPr/>
    </dgm:pt>
  </dgm:ptLst>
  <dgm:cxnLst>
    <dgm:cxn modelId="{BD7AEB05-0F51-4530-BD2B-E1048A396160}" type="presOf" srcId="{5879AF80-DB24-43CB-9111-3AE83BC80F43}" destId="{318DE2AC-0155-4402-9198-A3F58870F8FC}" srcOrd="0" destOrd="0" presId="urn:microsoft.com/office/officeart/2005/8/layout/vList2"/>
    <dgm:cxn modelId="{DDAAB436-918D-49B4-AF58-C25563E42AAE}" type="presOf" srcId="{2B83F97E-46DD-49D9-82EB-BBB50BC28E77}" destId="{ADD7747B-C543-4D92-BDCA-B3BF35B20AA0}" srcOrd="0" destOrd="0" presId="urn:microsoft.com/office/officeart/2005/8/layout/vList2"/>
    <dgm:cxn modelId="{B0E96465-0F4E-445A-B5C8-5D22561DFAC8}" srcId="{DF4BA4FE-640C-476A-B678-931DE38FFE35}" destId="{2B83F97E-46DD-49D9-82EB-BBB50BC28E77}" srcOrd="3" destOrd="0" parTransId="{6111289F-6105-4451-8350-4D2AA13999EE}" sibTransId="{9F9620FC-50B8-4F42-B926-90B53FBC2D27}"/>
    <dgm:cxn modelId="{07DBA276-B4B6-45A5-A4F4-1994237889EF}" srcId="{DF4BA4FE-640C-476A-B678-931DE38FFE35}" destId="{5879AF80-DB24-43CB-9111-3AE83BC80F43}" srcOrd="2" destOrd="0" parTransId="{B2D6D1B6-2BEF-4374-A041-D267AFD5DD1B}" sibTransId="{32BA68C9-C94E-4A37-A5AE-A1CBE65ADE62}"/>
    <dgm:cxn modelId="{2EF6A47A-E689-4C0D-A7B2-F15C98616957}" type="presOf" srcId="{144BDE12-76F9-41C4-923A-0DDF154B66B3}" destId="{7163AD5D-8A76-41EA-9F15-D1AA558C3499}" srcOrd="0" destOrd="0" presId="urn:microsoft.com/office/officeart/2005/8/layout/vList2"/>
    <dgm:cxn modelId="{AB432D7B-68E2-4930-96F2-68320BA799E7}" srcId="{DF4BA4FE-640C-476A-B678-931DE38FFE35}" destId="{144BDE12-76F9-41C4-923A-0DDF154B66B3}" srcOrd="0" destOrd="0" parTransId="{265A9D30-BC70-4048-8DD9-C662B4D2E973}" sibTransId="{4E0BC8CB-6A8B-44D9-8DEF-3A913D1C25C4}"/>
    <dgm:cxn modelId="{491E4288-62C3-4000-8281-761991E670D3}" srcId="{DF4BA4FE-640C-476A-B678-931DE38FFE35}" destId="{3FB9FFCA-8C19-4F7A-A9B1-A25EEDB65A0A}" srcOrd="1" destOrd="0" parTransId="{9B7473BE-9031-4A23-B535-D5085E0677E3}" sibTransId="{CB789A8D-9412-424A-B61D-E822027D9A9E}"/>
    <dgm:cxn modelId="{50CD538E-E631-460E-AA9F-344087463D68}" type="presOf" srcId="{DF4BA4FE-640C-476A-B678-931DE38FFE35}" destId="{A092C8FF-5584-4944-8E13-07B0F518D240}" srcOrd="0" destOrd="0" presId="urn:microsoft.com/office/officeart/2005/8/layout/vList2"/>
    <dgm:cxn modelId="{022CE692-1BC3-4D3D-AAE5-5404662B825B}" type="presOf" srcId="{3FB9FFCA-8C19-4F7A-A9B1-A25EEDB65A0A}" destId="{6BC27E56-FE27-4F0D-9C11-B0A8D6FD6268}" srcOrd="0" destOrd="0" presId="urn:microsoft.com/office/officeart/2005/8/layout/vList2"/>
    <dgm:cxn modelId="{CC46E039-CC8F-403F-B0FC-3C1783BC5727}" type="presParOf" srcId="{A092C8FF-5584-4944-8E13-07B0F518D240}" destId="{7163AD5D-8A76-41EA-9F15-D1AA558C3499}" srcOrd="0" destOrd="0" presId="urn:microsoft.com/office/officeart/2005/8/layout/vList2"/>
    <dgm:cxn modelId="{4D98DF8E-8D0F-4732-BAE4-0578ED4E9FF4}" type="presParOf" srcId="{A092C8FF-5584-4944-8E13-07B0F518D240}" destId="{79520741-BCED-490E-8F05-617FB3B4F16E}" srcOrd="1" destOrd="0" presId="urn:microsoft.com/office/officeart/2005/8/layout/vList2"/>
    <dgm:cxn modelId="{1CA6CE27-92AB-4FB5-8ABD-5D77D237A4DD}" type="presParOf" srcId="{A092C8FF-5584-4944-8E13-07B0F518D240}" destId="{6BC27E56-FE27-4F0D-9C11-B0A8D6FD6268}" srcOrd="2" destOrd="0" presId="urn:microsoft.com/office/officeart/2005/8/layout/vList2"/>
    <dgm:cxn modelId="{7D5BB446-7F85-42EA-B6BE-3034D4CEA227}" type="presParOf" srcId="{A092C8FF-5584-4944-8E13-07B0F518D240}" destId="{A1F6EDC2-12F7-4FFD-A8E4-2AEB962D7C48}" srcOrd="3" destOrd="0" presId="urn:microsoft.com/office/officeart/2005/8/layout/vList2"/>
    <dgm:cxn modelId="{5D457CE9-8EB6-4125-9905-32A770C7C4E3}" type="presParOf" srcId="{A092C8FF-5584-4944-8E13-07B0F518D240}" destId="{318DE2AC-0155-4402-9198-A3F58870F8FC}" srcOrd="4" destOrd="0" presId="urn:microsoft.com/office/officeart/2005/8/layout/vList2"/>
    <dgm:cxn modelId="{1C89CD9C-1838-4494-936F-4882020E5106}" type="presParOf" srcId="{A092C8FF-5584-4944-8E13-07B0F518D240}" destId="{04622311-F985-4493-8DC8-8E549E167930}" srcOrd="5" destOrd="0" presId="urn:microsoft.com/office/officeart/2005/8/layout/vList2"/>
    <dgm:cxn modelId="{CA038D5B-6256-4FAF-87EE-B065B8994525}" type="presParOf" srcId="{A092C8FF-5584-4944-8E13-07B0F518D240}" destId="{ADD7747B-C543-4D92-BDCA-B3BF35B20AA0}"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63AD5D-8A76-41EA-9F15-D1AA558C3499}">
      <dsp:nvSpPr>
        <dsp:cNvPr id="0" name=""/>
        <dsp:cNvSpPr/>
      </dsp:nvSpPr>
      <dsp:spPr>
        <a:xfrm>
          <a:off x="0" y="43590"/>
          <a:ext cx="6628804" cy="1158299"/>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s-ES" sz="3000" kern="1200" dirty="0"/>
            <a:t>Crisis económica y financiera  del empleador: quiebra</a:t>
          </a:r>
          <a:endParaRPr lang="en-US" sz="3000" kern="1200" dirty="0"/>
        </a:p>
      </dsp:txBody>
      <dsp:txXfrm>
        <a:off x="56543" y="100133"/>
        <a:ext cx="6515718" cy="1045213"/>
      </dsp:txXfrm>
    </dsp:sp>
    <dsp:sp modelId="{6BC27E56-FE27-4F0D-9C11-B0A8D6FD6268}">
      <dsp:nvSpPr>
        <dsp:cNvPr id="0" name=""/>
        <dsp:cNvSpPr/>
      </dsp:nvSpPr>
      <dsp:spPr>
        <a:xfrm>
          <a:off x="0" y="1288290"/>
          <a:ext cx="6628804" cy="1158299"/>
        </a:xfrm>
        <a:prstGeom prst="roundRect">
          <a:avLst/>
        </a:prstGeom>
        <a:gradFill rotWithShape="0">
          <a:gsLst>
            <a:gs pos="0">
              <a:schemeClr val="accent2">
                <a:hueOff val="-904150"/>
                <a:satOff val="-552"/>
                <a:lumOff val="2157"/>
                <a:alphaOff val="0"/>
                <a:tint val="96000"/>
                <a:lumMod val="100000"/>
              </a:schemeClr>
            </a:gs>
            <a:gs pos="78000">
              <a:schemeClr val="accent2">
                <a:hueOff val="-904150"/>
                <a:satOff val="-552"/>
                <a:lumOff val="2157"/>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s-ES" sz="3000" kern="1200"/>
            <a:t>Preservación de la fuente trabajo</a:t>
          </a:r>
          <a:endParaRPr lang="en-US" sz="3000" kern="1200"/>
        </a:p>
      </dsp:txBody>
      <dsp:txXfrm>
        <a:off x="56543" y="1344833"/>
        <a:ext cx="6515718" cy="1045213"/>
      </dsp:txXfrm>
    </dsp:sp>
    <dsp:sp modelId="{318DE2AC-0155-4402-9198-A3F58870F8FC}">
      <dsp:nvSpPr>
        <dsp:cNvPr id="0" name=""/>
        <dsp:cNvSpPr/>
      </dsp:nvSpPr>
      <dsp:spPr>
        <a:xfrm>
          <a:off x="0" y="2532990"/>
          <a:ext cx="6628804" cy="1158299"/>
        </a:xfrm>
        <a:prstGeom prst="roundRect">
          <a:avLst/>
        </a:prstGeom>
        <a:gradFill rotWithShape="0">
          <a:gsLst>
            <a:gs pos="0">
              <a:schemeClr val="accent2">
                <a:hueOff val="-1808300"/>
                <a:satOff val="-1104"/>
                <a:lumOff val="4314"/>
                <a:alphaOff val="0"/>
                <a:tint val="96000"/>
                <a:lumMod val="100000"/>
              </a:schemeClr>
            </a:gs>
            <a:gs pos="78000">
              <a:schemeClr val="accent2">
                <a:hueOff val="-1808300"/>
                <a:satOff val="-1104"/>
                <a:lumOff val="4314"/>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s-ES" sz="3000" kern="1200"/>
            <a:t>Agente relevante de la economía social</a:t>
          </a:r>
          <a:endParaRPr lang="en-US" sz="3000" kern="1200"/>
        </a:p>
      </dsp:txBody>
      <dsp:txXfrm>
        <a:off x="56543" y="2589533"/>
        <a:ext cx="6515718" cy="1045213"/>
      </dsp:txXfrm>
    </dsp:sp>
    <dsp:sp modelId="{ADD7747B-C543-4D92-BDCA-B3BF35B20AA0}">
      <dsp:nvSpPr>
        <dsp:cNvPr id="0" name=""/>
        <dsp:cNvSpPr/>
      </dsp:nvSpPr>
      <dsp:spPr>
        <a:xfrm>
          <a:off x="0" y="3777690"/>
          <a:ext cx="6628804" cy="1158299"/>
        </a:xfrm>
        <a:prstGeom prst="roundRect">
          <a:avLst/>
        </a:prstGeom>
        <a:gradFill rotWithShape="0">
          <a:gsLst>
            <a:gs pos="0">
              <a:schemeClr val="accent2">
                <a:hueOff val="-2712450"/>
                <a:satOff val="-1656"/>
                <a:lumOff val="6471"/>
                <a:alphaOff val="0"/>
                <a:tint val="96000"/>
                <a:lumMod val="100000"/>
              </a:schemeClr>
            </a:gs>
            <a:gs pos="78000">
              <a:schemeClr val="accent2">
                <a:hueOff val="-2712450"/>
                <a:satOff val="-1656"/>
                <a:lumOff val="6471"/>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s-ES" sz="3000" kern="1200"/>
            <a:t>Valores cooperativos = bien común </a:t>
          </a:r>
          <a:endParaRPr lang="en-US" sz="3000" kern="1200"/>
        </a:p>
      </dsp:txBody>
      <dsp:txXfrm>
        <a:off x="56543" y="3834233"/>
        <a:ext cx="6515718" cy="104521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02AC24A9-CCB6-4F8D-B8DB-C2F3692CFA5A}" type="datetimeFigureOut">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25EE-239B-4C5F-AAD1-255A7D5F1EE2}" type="slidenum">
              <a:rPr lang="en-US" smtClean="0"/>
              <a:t>‹Nº›</a:t>
            </a:fld>
            <a:endParaRPr lang="en-US"/>
          </a:p>
        </p:txBody>
      </p:sp>
    </p:spTree>
    <p:extLst>
      <p:ext uri="{BB962C8B-B14F-4D97-AF65-F5344CB8AC3E}">
        <p14:creationId xmlns:p14="http://schemas.microsoft.com/office/powerpoint/2010/main" val="2753311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2AC24A9-CCB6-4F8D-B8DB-C2F3692CFA5A}" type="datetimeFigureOut">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25EE-239B-4C5F-AAD1-255A7D5F1EE2}" type="slidenum">
              <a:rPr lang="en-US" smtClean="0"/>
              <a:t>‹Nº›</a:t>
            </a:fld>
            <a:endParaRPr lang="en-US"/>
          </a:p>
        </p:txBody>
      </p:sp>
    </p:spTree>
    <p:extLst>
      <p:ext uri="{BB962C8B-B14F-4D97-AF65-F5344CB8AC3E}">
        <p14:creationId xmlns:p14="http://schemas.microsoft.com/office/powerpoint/2010/main" val="570292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2AC24A9-CCB6-4F8D-B8DB-C2F3692CFA5A}" type="datetimeFigureOut">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25EE-239B-4C5F-AAD1-255A7D5F1EE2}" type="slidenum">
              <a:rPr lang="en-US" smtClean="0"/>
              <a:t>‹Nº›</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20116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2AC24A9-CCB6-4F8D-B8DB-C2F3692CFA5A}" type="datetimeFigureOut">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25EE-239B-4C5F-AAD1-255A7D5F1EE2}" type="slidenum">
              <a:rPr lang="en-US" smtClean="0"/>
              <a:t>‹Nº›</a:t>
            </a:fld>
            <a:endParaRPr lang="en-US"/>
          </a:p>
        </p:txBody>
      </p:sp>
    </p:spTree>
    <p:extLst>
      <p:ext uri="{BB962C8B-B14F-4D97-AF65-F5344CB8AC3E}">
        <p14:creationId xmlns:p14="http://schemas.microsoft.com/office/powerpoint/2010/main" val="1648575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2AC24A9-CCB6-4F8D-B8DB-C2F3692CFA5A}" type="datetimeFigureOut">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25EE-239B-4C5F-AAD1-255A7D5F1EE2}" type="slidenum">
              <a:rPr lang="en-US" smtClean="0"/>
              <a:t>‹Nº›</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124856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2AC24A9-CCB6-4F8D-B8DB-C2F3692CFA5A}" type="datetimeFigureOut">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25EE-239B-4C5F-AAD1-255A7D5F1EE2}" type="slidenum">
              <a:rPr lang="en-US" smtClean="0"/>
              <a:t>‹Nº›</a:t>
            </a:fld>
            <a:endParaRPr lang="en-US"/>
          </a:p>
        </p:txBody>
      </p:sp>
    </p:spTree>
    <p:extLst>
      <p:ext uri="{BB962C8B-B14F-4D97-AF65-F5344CB8AC3E}">
        <p14:creationId xmlns:p14="http://schemas.microsoft.com/office/powerpoint/2010/main" val="3421904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2AC24A9-CCB6-4F8D-B8DB-C2F3692CFA5A}" type="datetimeFigureOut">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25EE-239B-4C5F-AAD1-255A7D5F1EE2}" type="slidenum">
              <a:rPr lang="en-US" smtClean="0"/>
              <a:t>‹Nº›</a:t>
            </a:fld>
            <a:endParaRPr lang="en-US"/>
          </a:p>
        </p:txBody>
      </p:sp>
    </p:spTree>
    <p:extLst>
      <p:ext uri="{BB962C8B-B14F-4D97-AF65-F5344CB8AC3E}">
        <p14:creationId xmlns:p14="http://schemas.microsoft.com/office/powerpoint/2010/main" val="11326653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2AC24A9-CCB6-4F8D-B8DB-C2F3692CFA5A}" type="datetimeFigureOut">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25EE-239B-4C5F-AAD1-255A7D5F1EE2}" type="slidenum">
              <a:rPr lang="en-US" smtClean="0"/>
              <a:t>‹Nº›</a:t>
            </a:fld>
            <a:endParaRPr lang="en-US"/>
          </a:p>
        </p:txBody>
      </p:sp>
    </p:spTree>
    <p:extLst>
      <p:ext uri="{BB962C8B-B14F-4D97-AF65-F5344CB8AC3E}">
        <p14:creationId xmlns:p14="http://schemas.microsoft.com/office/powerpoint/2010/main" val="2430168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2AC24A9-CCB6-4F8D-B8DB-C2F3692CFA5A}" type="datetimeFigureOut">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25EE-239B-4C5F-AAD1-255A7D5F1EE2}" type="slidenum">
              <a:rPr lang="en-US" smtClean="0"/>
              <a:t>‹Nº›</a:t>
            </a:fld>
            <a:endParaRPr lang="en-US"/>
          </a:p>
        </p:txBody>
      </p:sp>
    </p:spTree>
    <p:extLst>
      <p:ext uri="{BB962C8B-B14F-4D97-AF65-F5344CB8AC3E}">
        <p14:creationId xmlns:p14="http://schemas.microsoft.com/office/powerpoint/2010/main" val="436856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2AC24A9-CCB6-4F8D-B8DB-C2F3692CFA5A}" type="datetimeFigureOut">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25EE-239B-4C5F-AAD1-255A7D5F1EE2}" type="slidenum">
              <a:rPr lang="en-US" smtClean="0"/>
              <a:t>‹Nº›</a:t>
            </a:fld>
            <a:endParaRPr lang="en-US"/>
          </a:p>
        </p:txBody>
      </p:sp>
    </p:spTree>
    <p:extLst>
      <p:ext uri="{BB962C8B-B14F-4D97-AF65-F5344CB8AC3E}">
        <p14:creationId xmlns:p14="http://schemas.microsoft.com/office/powerpoint/2010/main" val="1939548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02AC24A9-CCB6-4F8D-B8DB-C2F3692CFA5A}" type="datetimeFigureOut">
              <a:rPr lang="en-US" smtClean="0"/>
              <a:t>3/29/2021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DC25EE-239B-4C5F-AAD1-255A7D5F1EE2}" type="slidenum">
              <a:rPr lang="en-US" smtClean="0"/>
              <a:t>‹Nº›</a:t>
            </a:fld>
            <a:endParaRPr lang="en-US"/>
          </a:p>
        </p:txBody>
      </p:sp>
    </p:spTree>
    <p:extLst>
      <p:ext uri="{BB962C8B-B14F-4D97-AF65-F5344CB8AC3E}">
        <p14:creationId xmlns:p14="http://schemas.microsoft.com/office/powerpoint/2010/main" val="633903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02AC24A9-CCB6-4F8D-B8DB-C2F3692CFA5A}" type="datetimeFigureOut">
              <a:rPr lang="en-US" smtClean="0"/>
              <a:t>3/29/2021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2DC25EE-239B-4C5F-AAD1-255A7D5F1EE2}" type="slidenum">
              <a:rPr lang="en-US" smtClean="0"/>
              <a:t>‹Nº›</a:t>
            </a:fld>
            <a:endParaRPr lang="en-US"/>
          </a:p>
        </p:txBody>
      </p:sp>
    </p:spTree>
    <p:extLst>
      <p:ext uri="{BB962C8B-B14F-4D97-AF65-F5344CB8AC3E}">
        <p14:creationId xmlns:p14="http://schemas.microsoft.com/office/powerpoint/2010/main" val="1458402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02AC24A9-CCB6-4F8D-B8DB-C2F3692CFA5A}" type="datetimeFigureOut">
              <a:rPr lang="en-US" smtClean="0"/>
              <a:t>3/29/2021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2DC25EE-239B-4C5F-AAD1-255A7D5F1EE2}" type="slidenum">
              <a:rPr lang="en-US" smtClean="0"/>
              <a:t>‹Nº›</a:t>
            </a:fld>
            <a:endParaRPr lang="en-US"/>
          </a:p>
        </p:txBody>
      </p:sp>
    </p:spTree>
    <p:extLst>
      <p:ext uri="{BB962C8B-B14F-4D97-AF65-F5344CB8AC3E}">
        <p14:creationId xmlns:p14="http://schemas.microsoft.com/office/powerpoint/2010/main" val="33484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AC24A9-CCB6-4F8D-B8DB-C2F3692CFA5A}" type="datetimeFigureOut">
              <a:rPr lang="en-US" smtClean="0"/>
              <a:t>3/29/2021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2DC25EE-239B-4C5F-AAD1-255A7D5F1EE2}" type="slidenum">
              <a:rPr lang="en-US" smtClean="0"/>
              <a:t>‹Nº›</a:t>
            </a:fld>
            <a:endParaRPr lang="en-US"/>
          </a:p>
        </p:txBody>
      </p:sp>
    </p:spTree>
    <p:extLst>
      <p:ext uri="{BB962C8B-B14F-4D97-AF65-F5344CB8AC3E}">
        <p14:creationId xmlns:p14="http://schemas.microsoft.com/office/powerpoint/2010/main" val="1854855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02AC24A9-CCB6-4F8D-B8DB-C2F3692CFA5A}" type="datetimeFigureOut">
              <a:rPr lang="en-US" smtClean="0"/>
              <a:t>3/29/2021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DC25EE-239B-4C5F-AAD1-255A7D5F1EE2}" type="slidenum">
              <a:rPr lang="en-US" smtClean="0"/>
              <a:t>‹Nº›</a:t>
            </a:fld>
            <a:endParaRPr lang="en-US"/>
          </a:p>
        </p:txBody>
      </p:sp>
    </p:spTree>
    <p:extLst>
      <p:ext uri="{BB962C8B-B14F-4D97-AF65-F5344CB8AC3E}">
        <p14:creationId xmlns:p14="http://schemas.microsoft.com/office/powerpoint/2010/main" val="238351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DC25EE-239B-4C5F-AAD1-255A7D5F1EE2}" type="slidenum">
              <a:rPr lang="en-US" smtClean="0"/>
              <a:t>‹Nº›</a:t>
            </a:fld>
            <a:endParaRPr lang="en-US"/>
          </a:p>
        </p:txBody>
      </p:sp>
      <p:sp>
        <p:nvSpPr>
          <p:cNvPr id="5" name="Date Placeholder 4"/>
          <p:cNvSpPr>
            <a:spLocks noGrp="1"/>
          </p:cNvSpPr>
          <p:nvPr>
            <p:ph type="dt" sz="half" idx="10"/>
          </p:nvPr>
        </p:nvSpPr>
        <p:spPr/>
        <p:txBody>
          <a:bodyPr/>
          <a:lstStyle/>
          <a:p>
            <a:fld id="{02AC24A9-CCB6-4F8D-B8DB-C2F3692CFA5A}" type="datetimeFigureOut">
              <a:rPr lang="en-US" smtClean="0"/>
              <a:t>3/29/2021</a:t>
            </a:fld>
            <a:endParaRPr lang="en-US"/>
          </a:p>
        </p:txBody>
      </p:sp>
    </p:spTree>
    <p:extLst>
      <p:ext uri="{BB962C8B-B14F-4D97-AF65-F5344CB8AC3E}">
        <p14:creationId xmlns:p14="http://schemas.microsoft.com/office/powerpoint/2010/main" val="2288395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2AC24A9-CCB6-4F8D-B8DB-C2F3692CFA5A}" type="datetimeFigureOut">
              <a:rPr lang="en-US" smtClean="0"/>
              <a:t>3/29/2021</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2DC25EE-239B-4C5F-AAD1-255A7D5F1EE2}" type="slidenum">
              <a:rPr lang="en-US" smtClean="0"/>
              <a:t>‹Nº›</a:t>
            </a:fld>
            <a:endParaRPr lang="en-US"/>
          </a:p>
        </p:txBody>
      </p:sp>
    </p:spTree>
    <p:extLst>
      <p:ext uri="{BB962C8B-B14F-4D97-AF65-F5344CB8AC3E}">
        <p14:creationId xmlns:p14="http://schemas.microsoft.com/office/powerpoint/2010/main" val="196301562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eduforics.com/es/aprendizaje-cooperativo-formar-equipos-aprendizaje-clase/" TargetMode="External"/><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laconversaweb.com/2020/09/07/buscan-proteger-a-empresas-recuperadas/" TargetMode="External"/><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youtube.com/watch?v=p5eaWjeXZ1s" TargetMode="Externa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famvin.org/es/2016/04/13/ahora-en-social-recaudar-fondos-para-un-buen-proposito/" TargetMode="External"/><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lasillarota.com/nacion/nueva-reforma-laboral-pega-a-estabilidad-de-trabajadores/279646" TargetMode="External"/><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timetoast.com/timelines/derecho-colectivo-del-trabajo--2" TargetMode="External"/><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freepik.es/vector-gratis/concepto-bancarrota-diseno-dibujado-mano_7534190.htm" TargetMode="External"/><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pxhere.com/en/photo/1444691" TargetMode="External"/><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gaiaxtreme.com/registro-en-linea/"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chocolatesartesanosisabel.com/es/blog-chocolates-artesanos/" TargetMode="External"/><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flickr.com/photos/wallyg/7766484714" TargetMode="External"/><Relationship Id="rId2" Type="http://schemas.openxmlformats.org/officeDocument/2006/relationships/image" Target="../media/image17.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hyperlink" Target="http://www.timetoast.com/timelines/evolucion-del-derecho-penitenciario-en-mexico-5ed734d4-e158-4a15-ac12-cb1bad330257" TargetMode="External"/><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contratos10.com/otros/comodato/" TargetMode="External"/><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timetoast.com/timelines/evolucion-del-derecho-penitenciario-en-mexico-5ed734d4-e158-4a15-ac12-cb1bad330257" TargetMode="External"/><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tuoptometrista.com/salud-visual-infantil/" TargetMode="External"/><Relationship Id="rId2" Type="http://schemas.openxmlformats.org/officeDocument/2006/relationships/image" Target="../media/image20.jpg"/><Relationship Id="rId1" Type="http://schemas.openxmlformats.org/officeDocument/2006/relationships/slideLayout" Target="../slideLayouts/slideLayout2.xml"/><Relationship Id="rId4" Type="http://schemas.openxmlformats.org/officeDocument/2006/relationships/hyperlink" Target="https://creativecommons.org/licenses/by-nc-sa/3.0/"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nl.wikipedia.org/wiki/Bah%C3%ADa_Blanca_(stad)" TargetMode="External"/><Relationship Id="rId7" Type="http://schemas.openxmlformats.org/officeDocument/2006/relationships/hyperlink" Target="https://creativecommons.org/licenses/by-sa/3.0/" TargetMode="External"/><Relationship Id="rId2" Type="http://schemas.openxmlformats.org/officeDocument/2006/relationships/image" Target="../media/image21.jpg"/><Relationship Id="rId1" Type="http://schemas.openxmlformats.org/officeDocument/2006/relationships/slideLayout" Target="../slideLayouts/slideLayout2.xml"/><Relationship Id="rId6" Type="http://schemas.openxmlformats.org/officeDocument/2006/relationships/hyperlink" Target="https://creativecommons.org/licenses/by-nc-sa/3.0/" TargetMode="External"/><Relationship Id="rId5" Type="http://schemas.openxmlformats.org/officeDocument/2006/relationships/hyperlink" Target="http://recursosparamiclasedereligion.blogspot.com/2013/05/500000-paginas-visitadas.html" TargetMode="External"/><Relationship Id="rId4" Type="http://schemas.openxmlformats.org/officeDocument/2006/relationships/image" Target="../media/image22.jpg"/></Relationships>
</file>

<file path=ppt/slides/_rels/slide3.xml.rels><?xml version="1.0" encoding="UTF-8" standalone="yes"?>
<Relationships xmlns="http://schemas.openxmlformats.org/package/2006/relationships"><Relationship Id="rId3" Type="http://schemas.openxmlformats.org/officeDocument/2006/relationships/hyperlink" Target="http://www.jblasgarcia.com/2019/04/tecnica-cooperativa-4-2-1-como.html"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creativecommons.org/licenses/by-nc/3.0/"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rpdnoticias.com/la-oit-pide-una-garantia-laboral-universal-ante-el-avance-de-la-robotizacion/" TargetMode="External"/><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es.wikipedia.org/wiki/Ministerio_de_Desarrollo_Social_de_Argentina"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blogs.fevecta.coop/reflexiones_cooperativismo/Quien-puede-ser-socio/"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publicdomainpictures.net/view-image.php?image=338559&amp;picture=covid-19" TargetMode="External"/><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commons.wikimedia.org/wiki/File:Congreso_de_la_Naci%C3%B3n_Argentina_02.jpg" TargetMode="External"/><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C5D0EAE-E921-48D2-9765-53D3CF1FF2DA}"/>
              </a:ext>
            </a:extLst>
          </p:cNvPr>
          <p:cNvSpPr>
            <a:spLocks noGrp="1"/>
          </p:cNvSpPr>
          <p:nvPr>
            <p:ph type="ctrTitle"/>
          </p:nvPr>
        </p:nvSpPr>
        <p:spPr>
          <a:xfrm>
            <a:off x="985969" y="4473227"/>
            <a:ext cx="8288032" cy="1096648"/>
          </a:xfrm>
        </p:spPr>
        <p:txBody>
          <a:bodyPr>
            <a:normAutofit/>
          </a:bodyPr>
          <a:lstStyle/>
          <a:p>
            <a:pPr algn="ctr">
              <a:lnSpc>
                <a:spcPct val="90000"/>
              </a:lnSpc>
            </a:pPr>
            <a:r>
              <a:rPr lang="es-ES" sz="3400" b="1" dirty="0"/>
              <a:t>Existencia, factibilidad y mérito de las cooperativas de trabajo</a:t>
            </a:r>
            <a:endParaRPr lang="en-US" sz="3400" b="1" dirty="0"/>
          </a:p>
        </p:txBody>
      </p:sp>
      <p:sp>
        <p:nvSpPr>
          <p:cNvPr id="3" name="Subtítulo 2">
            <a:extLst>
              <a:ext uri="{FF2B5EF4-FFF2-40B4-BE49-F238E27FC236}">
                <a16:creationId xmlns:a16="http://schemas.microsoft.com/office/drawing/2014/main" id="{35F5ABB4-18E0-4369-A976-D740D4770C98}"/>
              </a:ext>
            </a:extLst>
          </p:cNvPr>
          <p:cNvSpPr>
            <a:spLocks noGrp="1"/>
          </p:cNvSpPr>
          <p:nvPr>
            <p:ph type="subTitle" idx="1"/>
          </p:nvPr>
        </p:nvSpPr>
        <p:spPr>
          <a:xfrm>
            <a:off x="985969" y="5569874"/>
            <a:ext cx="8288032" cy="1096648"/>
          </a:xfrm>
        </p:spPr>
        <p:txBody>
          <a:bodyPr>
            <a:noAutofit/>
          </a:bodyPr>
          <a:lstStyle/>
          <a:p>
            <a:pPr algn="l">
              <a:lnSpc>
                <a:spcPct val="90000"/>
              </a:lnSpc>
            </a:pPr>
            <a:r>
              <a:rPr lang="es-ES" sz="2000" dirty="0"/>
              <a:t>III Jornadas Preparatorias para XI Congreso Argentino de Derecho Concursal y IX Congreso Iberoamericano de la Insolvencia</a:t>
            </a:r>
          </a:p>
          <a:p>
            <a:pPr algn="l">
              <a:lnSpc>
                <a:spcPct val="90000"/>
              </a:lnSpc>
            </a:pPr>
            <a:r>
              <a:rPr lang="es-ES" sz="2000" dirty="0"/>
              <a:t>Bahía Blanca, UNS, 18 a 22 de Octubre 2021 </a:t>
            </a:r>
            <a:endParaRPr lang="en-US" sz="2000" dirty="0"/>
          </a:p>
        </p:txBody>
      </p:sp>
      <p:pic>
        <p:nvPicPr>
          <p:cNvPr id="6" name="Imagen 5" descr="Flecha&#10;&#10;Descripción generada automáticamente">
            <a:extLst>
              <a:ext uri="{FF2B5EF4-FFF2-40B4-BE49-F238E27FC236}">
                <a16:creationId xmlns:a16="http://schemas.microsoft.com/office/drawing/2014/main" id="{490BA428-C777-4A96-BB32-EA5B58A535BF}"/>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4729" b="25395"/>
          <a:stretch/>
        </p:blipFill>
        <p:spPr>
          <a:xfrm>
            <a:off x="985968" y="609600"/>
            <a:ext cx="8288033" cy="3635025"/>
          </a:xfrm>
          <a:prstGeom prst="rect">
            <a:avLst/>
          </a:prstGeom>
        </p:spPr>
      </p:pic>
    </p:spTree>
    <p:extLst>
      <p:ext uri="{BB962C8B-B14F-4D97-AF65-F5344CB8AC3E}">
        <p14:creationId xmlns:p14="http://schemas.microsoft.com/office/powerpoint/2010/main" val="923722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00"/>
                                        <p:tgtEl>
                                          <p:spTgt spid="3">
                                            <p:txEl>
                                              <p:pRg st="0" end="0"/>
                                            </p:txEl>
                                          </p:spTgt>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700"/>
                                        <p:tgtEl>
                                          <p:spTgt spid="3">
                                            <p:txEl>
                                              <p:pRg st="1" end="1"/>
                                            </p:txEl>
                                          </p:spTgt>
                                        </p:tgtEl>
                                      </p:cBhvr>
                                    </p:animEffect>
                                  </p:childTnLst>
                                </p:cTn>
                              </p:par>
                              <p:par>
                                <p:cTn id="11" presetID="10" presetClass="entr" presetSubtype="0" fill="hold" grpId="0" nodeType="withEffect">
                                  <p:stCondLst>
                                    <p:cond delay="1000"/>
                                  </p:stCondLst>
                                  <p:iterate>
                                    <p:tmPct val="10000"/>
                                  </p:iterate>
                                  <p:childTnLst>
                                    <p:set>
                                      <p:cBhvr>
                                        <p:cTn id="12" dur="1" fill="hold">
                                          <p:stCondLst>
                                            <p:cond delay="0"/>
                                          </p:stCondLst>
                                        </p:cTn>
                                        <p:tgtEl>
                                          <p:spTgt spid="2"/>
                                        </p:tgtEl>
                                        <p:attrNameLst>
                                          <p:attrName>style.visibility</p:attrName>
                                        </p:attrNameLst>
                                      </p:cBhvr>
                                      <p:to>
                                        <p:strVal val="visible"/>
                                      </p:to>
                                    </p:set>
                                    <p:animEffect transition="in" filter="fade">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Un grupo de personas en una oficina&#10;&#10;Descripción generada automáticamente">
            <a:extLst>
              <a:ext uri="{FF2B5EF4-FFF2-40B4-BE49-F238E27FC236}">
                <a16:creationId xmlns:a16="http://schemas.microsoft.com/office/drawing/2014/main" id="{0B87EFB1-6BFE-4B39-8799-9836F4252EC2}"/>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29224" r="4643" b="1"/>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ítulo 1">
            <a:extLst>
              <a:ext uri="{FF2B5EF4-FFF2-40B4-BE49-F238E27FC236}">
                <a16:creationId xmlns:a16="http://schemas.microsoft.com/office/drawing/2014/main" id="{364866DF-EF9C-46C8-BA4E-C8C2EFAE6647}"/>
              </a:ext>
            </a:extLst>
          </p:cNvPr>
          <p:cNvSpPr>
            <a:spLocks noGrp="1"/>
          </p:cNvSpPr>
          <p:nvPr>
            <p:ph type="title"/>
          </p:nvPr>
        </p:nvSpPr>
        <p:spPr>
          <a:xfrm>
            <a:off x="677333" y="609600"/>
            <a:ext cx="3851123" cy="1320800"/>
          </a:xfrm>
        </p:spPr>
        <p:txBody>
          <a:bodyPr>
            <a:normAutofit/>
          </a:bodyPr>
          <a:lstStyle/>
          <a:p>
            <a:r>
              <a:rPr lang="es-ES" dirty="0"/>
              <a:t>Definición </a:t>
            </a:r>
            <a:endParaRPr lang="en-US" dirty="0"/>
          </a:p>
        </p:txBody>
      </p:sp>
      <p:sp>
        <p:nvSpPr>
          <p:cNvPr id="3" name="Marcador de contenido 2">
            <a:extLst>
              <a:ext uri="{FF2B5EF4-FFF2-40B4-BE49-F238E27FC236}">
                <a16:creationId xmlns:a16="http://schemas.microsoft.com/office/drawing/2014/main" id="{9160C891-0713-4C0A-A3DB-10EEBC6D7198}"/>
              </a:ext>
            </a:extLst>
          </p:cNvPr>
          <p:cNvSpPr>
            <a:spLocks noGrp="1"/>
          </p:cNvSpPr>
          <p:nvPr>
            <p:ph idx="1"/>
          </p:nvPr>
        </p:nvSpPr>
        <p:spPr>
          <a:xfrm>
            <a:off x="238539" y="1495839"/>
            <a:ext cx="4763558" cy="4984474"/>
          </a:xfrm>
        </p:spPr>
        <p:txBody>
          <a:bodyPr>
            <a:noAutofit/>
          </a:bodyPr>
          <a:lstStyle/>
          <a:p>
            <a:pPr marL="0" indent="0" algn="ctr">
              <a:lnSpc>
                <a:spcPct val="90000"/>
              </a:lnSpc>
              <a:buNone/>
            </a:pPr>
            <a:r>
              <a:rPr lang="es-ES" sz="2000" dirty="0"/>
              <a:t>Denomina empresa recuperada a aquellas empresas, explotaciones, establecimientos, o unidades productivas de cualquier característica o forma de organización, tengan o no personalidad jurídica, que por cesación de actividades, abandono de sus titulares, vaciamiento, quiebra, cierre, por acuerdo entre trabajadores y empleadores, o por cualquier otro título de cualquier causa, naturaleza o fuente, pasan a ser dirigidas y puestas a producir por algunos o todos los trabajadores y trabajadoras que estuvieron en relación de dependencia, de modo formal o informal</a:t>
            </a:r>
            <a:endParaRPr lang="en-US" sz="2000" dirty="0"/>
          </a:p>
        </p:txBody>
      </p:sp>
    </p:spTree>
    <p:extLst>
      <p:ext uri="{BB962C8B-B14F-4D97-AF65-F5344CB8AC3E}">
        <p14:creationId xmlns:p14="http://schemas.microsoft.com/office/powerpoint/2010/main" val="2191786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Imagen 4" descr="Un dibujo de un personaje de caricatura&#10;&#10;Descripción generada automáticamente con confianza media">
            <a:extLst>
              <a:ext uri="{FF2B5EF4-FFF2-40B4-BE49-F238E27FC236}">
                <a16:creationId xmlns:a16="http://schemas.microsoft.com/office/drawing/2014/main" id="{0B54BB39-3AF0-452B-8ABD-33B0765B0C6A}"/>
              </a:ext>
            </a:extLst>
          </p:cNvPr>
          <p:cNvPicPr>
            <a:picLocks noChangeAspect="1"/>
          </p:cNvPicPr>
          <p:nvPr/>
        </p:nvPicPr>
        <p:blipFill rotWithShape="1">
          <a:blip r:embed="rId2">
            <a:duotone>
              <a:prstClr val="black"/>
              <a:schemeClr val="tx2">
                <a:tint val="45000"/>
                <a:satMod val="400000"/>
              </a:schemeClr>
            </a:duotone>
            <a:alphaModFix amt="40000"/>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86B1DCBF-8BCE-488F-BE03-3D0A81F6DA30}"/>
              </a:ext>
            </a:extLst>
          </p:cNvPr>
          <p:cNvSpPr>
            <a:spLocks noGrp="1"/>
          </p:cNvSpPr>
          <p:nvPr>
            <p:ph type="title"/>
          </p:nvPr>
        </p:nvSpPr>
        <p:spPr/>
        <p:txBody>
          <a:bodyPr>
            <a:normAutofit/>
          </a:bodyPr>
          <a:lstStyle/>
          <a:p>
            <a:r>
              <a:rPr lang="es-ES" dirty="0"/>
              <a:t>OBJETO</a:t>
            </a:r>
            <a:endParaRPr lang="en-US" dirty="0"/>
          </a:p>
        </p:txBody>
      </p:sp>
      <p:sp>
        <p:nvSpPr>
          <p:cNvPr id="3" name="Marcador de contenido 2">
            <a:extLst>
              <a:ext uri="{FF2B5EF4-FFF2-40B4-BE49-F238E27FC236}">
                <a16:creationId xmlns:a16="http://schemas.microsoft.com/office/drawing/2014/main" id="{3DE9474F-18E4-41A6-9BEB-5C2B3369BB3A}"/>
              </a:ext>
            </a:extLst>
          </p:cNvPr>
          <p:cNvSpPr>
            <a:spLocks noGrp="1"/>
          </p:cNvSpPr>
          <p:nvPr>
            <p:ph idx="1"/>
          </p:nvPr>
        </p:nvSpPr>
        <p:spPr/>
        <p:txBody>
          <a:bodyPr>
            <a:normAutofit/>
          </a:bodyPr>
          <a:lstStyle/>
          <a:p>
            <a:r>
              <a:rPr lang="es-ES" dirty="0">
                <a:solidFill>
                  <a:srgbClr val="FFFFFF"/>
                </a:solidFill>
              </a:rPr>
              <a:t>La empresa recuperada tiene por objeto: </a:t>
            </a:r>
          </a:p>
          <a:p>
            <a:r>
              <a:rPr lang="es-ES" dirty="0">
                <a:solidFill>
                  <a:srgbClr val="FFFFFF"/>
                </a:solidFill>
              </a:rPr>
              <a:t>a) Promover y favorecer el mantenimiento y creación de puestos de trabajo decente; </a:t>
            </a:r>
          </a:p>
          <a:p>
            <a:r>
              <a:rPr lang="es-ES" dirty="0">
                <a:solidFill>
                  <a:srgbClr val="FFFFFF"/>
                </a:solidFill>
              </a:rPr>
              <a:t>b) Procurar la recuperación de empresas a través de su inserción en el proceso productivo nacional, posibilitando la conservación de las fuentes de producción que se encuentren en funcionamiento o en proceso de reactivación;</a:t>
            </a:r>
          </a:p>
          <a:p>
            <a:r>
              <a:rPr lang="es-ES" dirty="0">
                <a:solidFill>
                  <a:srgbClr val="FFFFFF"/>
                </a:solidFill>
              </a:rPr>
              <a:t> c) Organizar el trabajo de las y los trabajadores asociados para producción de bienes o prestación de servicios a terceros; </a:t>
            </a:r>
          </a:p>
          <a:p>
            <a:r>
              <a:rPr lang="es-ES" dirty="0">
                <a:solidFill>
                  <a:srgbClr val="FFFFFF"/>
                </a:solidFill>
              </a:rPr>
              <a:t>d) Propender al mejoramiento de sus condiciones de vida y de su grupo familiar, procurando su elevación social, cultural y profesional.</a:t>
            </a:r>
            <a:endParaRPr lang="en-US" dirty="0">
              <a:solidFill>
                <a:srgbClr val="FFFFFF"/>
              </a:solidFill>
            </a:endParaRPr>
          </a:p>
        </p:txBody>
      </p:sp>
    </p:spTree>
    <p:extLst>
      <p:ext uri="{BB962C8B-B14F-4D97-AF65-F5344CB8AC3E}">
        <p14:creationId xmlns:p14="http://schemas.microsoft.com/office/powerpoint/2010/main" val="1012099376"/>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66EF-DE3F-4C52-921D-5CBBA8CCF8B0}"/>
              </a:ext>
            </a:extLst>
          </p:cNvPr>
          <p:cNvSpPr>
            <a:spLocks noGrp="1"/>
          </p:cNvSpPr>
          <p:nvPr>
            <p:ph type="title"/>
          </p:nvPr>
        </p:nvSpPr>
        <p:spPr>
          <a:xfrm>
            <a:off x="677334" y="609600"/>
            <a:ext cx="2786453" cy="1320800"/>
          </a:xfrm>
        </p:spPr>
        <p:txBody>
          <a:bodyPr anchor="t">
            <a:normAutofit/>
          </a:bodyPr>
          <a:lstStyle/>
          <a:p>
            <a:r>
              <a:rPr lang="es-ES"/>
              <a:t>FINALIDAD</a:t>
            </a:r>
            <a:endParaRPr lang="en-US"/>
          </a:p>
        </p:txBody>
      </p:sp>
      <p:sp>
        <p:nvSpPr>
          <p:cNvPr id="3" name="Marcador de contenido 2">
            <a:extLst>
              <a:ext uri="{FF2B5EF4-FFF2-40B4-BE49-F238E27FC236}">
                <a16:creationId xmlns:a16="http://schemas.microsoft.com/office/drawing/2014/main" id="{A0A18312-DE11-41FC-B13A-C9DC6CD18F88}"/>
              </a:ext>
            </a:extLst>
          </p:cNvPr>
          <p:cNvSpPr>
            <a:spLocks noGrp="1"/>
          </p:cNvSpPr>
          <p:nvPr>
            <p:ph idx="1"/>
          </p:nvPr>
        </p:nvSpPr>
        <p:spPr>
          <a:xfrm>
            <a:off x="6336286" y="104362"/>
            <a:ext cx="5501217" cy="6689034"/>
          </a:xfrm>
        </p:spPr>
        <p:txBody>
          <a:bodyPr>
            <a:noAutofit/>
          </a:bodyPr>
          <a:lstStyle/>
          <a:p>
            <a:pPr marL="0" indent="0">
              <a:lnSpc>
                <a:spcPct val="90000"/>
              </a:lnSpc>
              <a:buNone/>
            </a:pPr>
            <a:r>
              <a:rPr lang="es-ES" dirty="0"/>
              <a:t>Las empresas recuperadas se caracterizan por: </a:t>
            </a:r>
          </a:p>
          <a:p>
            <a:pPr>
              <a:lnSpc>
                <a:spcPct val="90000"/>
              </a:lnSpc>
              <a:buAutoNum type="alphaLcParenR"/>
            </a:pPr>
            <a:r>
              <a:rPr lang="es-ES" dirty="0"/>
              <a:t>Propugnar sus acciones en base a valores tales como la solidaridad, cooperación, equidad, igualdad y responsabilidad;</a:t>
            </a:r>
          </a:p>
          <a:p>
            <a:pPr>
              <a:lnSpc>
                <a:spcPct val="90000"/>
              </a:lnSpc>
              <a:buAutoNum type="alphaLcParenR"/>
            </a:pPr>
            <a:r>
              <a:rPr lang="es-ES" dirty="0"/>
              <a:t> Autogestionar sus recursos;</a:t>
            </a:r>
          </a:p>
          <a:p>
            <a:pPr>
              <a:lnSpc>
                <a:spcPct val="90000"/>
              </a:lnSpc>
              <a:buAutoNum type="alphaLcParenR"/>
            </a:pPr>
            <a:r>
              <a:rPr lang="es-ES" dirty="0"/>
              <a:t> Participación económica de sus miembros y una distribución de ingresos conforme a los resultados;</a:t>
            </a:r>
          </a:p>
          <a:p>
            <a:pPr>
              <a:lnSpc>
                <a:spcPct val="90000"/>
              </a:lnSpc>
              <a:buAutoNum type="alphaLcParenR"/>
            </a:pPr>
            <a:r>
              <a:rPr lang="es-ES" dirty="0"/>
              <a:t> Adoptar procedimientos internos democráticos en la toma de decisiones; </a:t>
            </a:r>
          </a:p>
          <a:p>
            <a:pPr>
              <a:lnSpc>
                <a:spcPct val="90000"/>
              </a:lnSpc>
              <a:buAutoNum type="alphaLcParenR"/>
            </a:pPr>
            <a:r>
              <a:rPr lang="es-ES" dirty="0"/>
              <a:t> Priorizar el trabajo colectivo por sobre el capital;</a:t>
            </a:r>
          </a:p>
          <a:p>
            <a:pPr>
              <a:lnSpc>
                <a:spcPct val="90000"/>
              </a:lnSpc>
              <a:buAutoNum type="alphaLcParenR"/>
            </a:pPr>
            <a:r>
              <a:rPr lang="es-ES" dirty="0"/>
              <a:t> Desarrollarse en un marco de autonomía e independencia; </a:t>
            </a:r>
          </a:p>
          <a:p>
            <a:pPr>
              <a:lnSpc>
                <a:spcPct val="90000"/>
              </a:lnSpc>
              <a:buAutoNum type="alphaLcParenR"/>
            </a:pPr>
            <a:r>
              <a:rPr lang="es-ES" dirty="0"/>
              <a:t>Velar por que no se puedan crear o utilizar empresas recuperadas para evadir la legislación del trabajo ni ello sirva para establecer relaciones de trabajo encubiertas, violando los derechos de los trabajadores;</a:t>
            </a:r>
          </a:p>
          <a:p>
            <a:pPr>
              <a:lnSpc>
                <a:spcPct val="90000"/>
              </a:lnSpc>
              <a:buAutoNum type="alphaLcParenR"/>
            </a:pPr>
            <a:r>
              <a:rPr lang="es-ES" dirty="0"/>
              <a:t> Garantizar los derechos sindicales de sus asociados trabajadores, de conformidad a lo establecido por la ley 23.551 y sus modificatorias</a:t>
            </a:r>
            <a:r>
              <a:rPr lang="es-ES" sz="1600" dirty="0"/>
              <a:t>.</a:t>
            </a:r>
            <a:endParaRPr lang="en-US" sz="1600" dirty="0"/>
          </a:p>
        </p:txBody>
      </p:sp>
      <p:pic>
        <p:nvPicPr>
          <p:cNvPr id="5" name="Imagen 4" descr="Imagen que contiene interior, tabla, pequeño, escritorio&#10;&#10;Descripción generada automáticamente">
            <a:extLst>
              <a:ext uri="{FF2B5EF4-FFF2-40B4-BE49-F238E27FC236}">
                <a16:creationId xmlns:a16="http://schemas.microsoft.com/office/drawing/2014/main" id="{304390AD-819F-48CB-A214-BD653E3B1D8A}"/>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6858" r="9801" b="-2"/>
          <a:stretch/>
        </p:blipFill>
        <p:spPr>
          <a:xfrm>
            <a:off x="677334" y="2159331"/>
            <a:ext cx="5423429" cy="3882362"/>
          </a:xfrm>
          <a:prstGeom prst="rect">
            <a:avLst/>
          </a:prstGeom>
        </p:spPr>
      </p:pic>
      <p:sp>
        <p:nvSpPr>
          <p:cNvPr id="6" name="CuadroTexto 5">
            <a:extLst>
              <a:ext uri="{FF2B5EF4-FFF2-40B4-BE49-F238E27FC236}">
                <a16:creationId xmlns:a16="http://schemas.microsoft.com/office/drawing/2014/main" id="{65ED54E5-1977-4C66-8AAE-A815F5EFDE34}"/>
              </a:ext>
            </a:extLst>
          </p:cNvPr>
          <p:cNvSpPr txBox="1"/>
          <p:nvPr/>
        </p:nvSpPr>
        <p:spPr>
          <a:xfrm>
            <a:off x="3654260" y="5841638"/>
            <a:ext cx="2446503"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s://famvin.org/es/2016/04/13/ahora-en-social-recaudar-fondos-para-un-buen-proposito/">
                  <a:extLst>
                    <a:ext uri="{A12FA001-AC4F-418D-AE19-62706E023703}">
                      <ahyp:hlinkClr xmlns:ahyp="http://schemas.microsoft.com/office/drawing/2018/hyperlinkcolor" val="tx"/>
                    </a:ext>
                  </a:extLst>
                </a:hlinkClick>
              </a:rPr>
              <a:t>Esta foto</a:t>
            </a:r>
            <a:r>
              <a:rPr lang="en-US" sz="700">
                <a:solidFill>
                  <a:srgbClr val="FFFFFF"/>
                </a:solidFill>
              </a:rPr>
              <a:t> de Autor desconocido está bajo licencia </a:t>
            </a:r>
            <a:r>
              <a:rPr lang="en-US" sz="700">
                <a:solidFill>
                  <a:srgbClr val="FFFFFF"/>
                </a:solidFill>
                <a:hlinkClick r:id="rId4" tooltip="https://creativecommons.org/licenses/by/3.0/">
                  <a:extLst>
                    <a:ext uri="{A12FA001-AC4F-418D-AE19-62706E023703}">
                      <ahyp:hlinkClr xmlns:ahyp="http://schemas.microsoft.com/office/drawing/2018/hyperlinkcolor" val="tx"/>
                    </a:ext>
                  </a:extLst>
                </a:hlinkClick>
              </a:rPr>
              <a:t>CC BY</a:t>
            </a:r>
            <a:endParaRPr lang="en-US" sz="700">
              <a:solidFill>
                <a:srgbClr val="FFFFFF"/>
              </a:solidFill>
            </a:endParaRPr>
          </a:p>
        </p:txBody>
      </p:sp>
    </p:spTree>
    <p:extLst>
      <p:ext uri="{BB962C8B-B14F-4D97-AF65-F5344CB8AC3E}">
        <p14:creationId xmlns:p14="http://schemas.microsoft.com/office/powerpoint/2010/main" val="37785918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AD7E47-BE1D-46B0-B8D3-8FF2CB06EFD7}"/>
              </a:ext>
            </a:extLst>
          </p:cNvPr>
          <p:cNvSpPr>
            <a:spLocks noGrp="1"/>
          </p:cNvSpPr>
          <p:nvPr>
            <p:ph type="title"/>
          </p:nvPr>
        </p:nvSpPr>
        <p:spPr>
          <a:xfrm>
            <a:off x="677334" y="609600"/>
            <a:ext cx="8596668" cy="1320800"/>
          </a:xfrm>
        </p:spPr>
        <p:txBody>
          <a:bodyPr anchor="t">
            <a:normAutofit/>
          </a:bodyPr>
          <a:lstStyle/>
          <a:p>
            <a:r>
              <a:rPr lang="es-ES" dirty="0"/>
              <a:t>TUTELA LABORAL</a:t>
            </a:r>
            <a:endParaRPr lang="en-US" dirty="0"/>
          </a:p>
        </p:txBody>
      </p:sp>
      <p:sp>
        <p:nvSpPr>
          <p:cNvPr id="3" name="Marcador de contenido 2">
            <a:extLst>
              <a:ext uri="{FF2B5EF4-FFF2-40B4-BE49-F238E27FC236}">
                <a16:creationId xmlns:a16="http://schemas.microsoft.com/office/drawing/2014/main" id="{69A24CAB-9E71-4E82-9AF4-0E514E9115D3}"/>
              </a:ext>
            </a:extLst>
          </p:cNvPr>
          <p:cNvSpPr>
            <a:spLocks noGrp="1"/>
          </p:cNvSpPr>
          <p:nvPr>
            <p:ph idx="1"/>
          </p:nvPr>
        </p:nvSpPr>
        <p:spPr>
          <a:xfrm>
            <a:off x="6336286" y="457201"/>
            <a:ext cx="5600610" cy="6316316"/>
          </a:xfrm>
        </p:spPr>
        <p:txBody>
          <a:bodyPr>
            <a:noAutofit/>
          </a:bodyPr>
          <a:lstStyle/>
          <a:p>
            <a:pPr marL="0" indent="0">
              <a:lnSpc>
                <a:spcPct val="90000"/>
              </a:lnSpc>
              <a:buNone/>
            </a:pPr>
            <a:r>
              <a:rPr lang="es-ES" sz="2000" dirty="0"/>
              <a:t>Rigen a favor de las y los trabajadores de empresas recuperadas las prescripciones del régimen de riesgos del trabajo, seguridad e higiene, medioambiente laboral y de contrato de trabajo en cuanto a licencias ordinarias y especiales, jornada de trabajo, feriados y días no laborables, trabajo de mujeres y protección de la maternidad, trabajo de menores, accidentes y enfermedades inculpables, convocatorias especiales, invenciones y descubrimientos, salvo beneficios mayores que acuerde el reglamento o los convenios colectivos, conforme a la realidad de cada actividad. </a:t>
            </a:r>
          </a:p>
          <a:p>
            <a:pPr marL="0" indent="0">
              <a:lnSpc>
                <a:spcPct val="90000"/>
              </a:lnSpc>
              <a:buNone/>
            </a:pPr>
            <a:endParaRPr lang="es-ES" sz="2000" dirty="0"/>
          </a:p>
          <a:p>
            <a:pPr marL="0" indent="0">
              <a:lnSpc>
                <a:spcPct val="90000"/>
              </a:lnSpc>
              <a:buNone/>
            </a:pPr>
            <a:r>
              <a:rPr lang="es-ES" sz="2000" dirty="0"/>
              <a:t>Las obligaciones respectivas están a cargo de la empresa recuperada. Sin perjuicio de ello, en cualquier caso la aplicación de normas referentes a la legislación del trabajo y la seguridad social no implica que exista relación o contrato de trabajo entre las y los trabajadores y la empresa recuperada.</a:t>
            </a:r>
            <a:endParaRPr lang="en-US" sz="2000" dirty="0"/>
          </a:p>
        </p:txBody>
      </p:sp>
      <p:pic>
        <p:nvPicPr>
          <p:cNvPr id="5" name="Imagen 4" descr="Imagen que contiene interior, tabla, pequeño, pastel&#10;&#10;Descripción generada automáticamente">
            <a:extLst>
              <a:ext uri="{FF2B5EF4-FFF2-40B4-BE49-F238E27FC236}">
                <a16:creationId xmlns:a16="http://schemas.microsoft.com/office/drawing/2014/main" id="{850E0B37-B3E5-4288-8159-701B8501E0EF}"/>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2756" r="18667"/>
          <a:stretch/>
        </p:blipFill>
        <p:spPr>
          <a:xfrm>
            <a:off x="677334" y="2159331"/>
            <a:ext cx="5423429" cy="3882362"/>
          </a:xfrm>
          <a:prstGeom prst="rect">
            <a:avLst/>
          </a:prstGeom>
        </p:spPr>
      </p:pic>
    </p:spTree>
    <p:extLst>
      <p:ext uri="{BB962C8B-B14F-4D97-AF65-F5344CB8AC3E}">
        <p14:creationId xmlns:p14="http://schemas.microsoft.com/office/powerpoint/2010/main" val="40719181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n 4" descr="Dibujo animado de una persona&#10;&#10;Descripción generada automáticamente con confianza baja">
            <a:extLst>
              <a:ext uri="{FF2B5EF4-FFF2-40B4-BE49-F238E27FC236}">
                <a16:creationId xmlns:a16="http://schemas.microsoft.com/office/drawing/2014/main" id="{961693BE-89A6-4A5D-86D1-52612A62B3D7}"/>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120" r="7044"/>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ítulo 1">
            <a:extLst>
              <a:ext uri="{FF2B5EF4-FFF2-40B4-BE49-F238E27FC236}">
                <a16:creationId xmlns:a16="http://schemas.microsoft.com/office/drawing/2014/main" id="{A50B836D-35F0-4D5E-9833-651D968D311F}"/>
              </a:ext>
            </a:extLst>
          </p:cNvPr>
          <p:cNvSpPr>
            <a:spLocks noGrp="1"/>
          </p:cNvSpPr>
          <p:nvPr>
            <p:ph type="title"/>
          </p:nvPr>
        </p:nvSpPr>
        <p:spPr>
          <a:xfrm>
            <a:off x="188843" y="203753"/>
            <a:ext cx="5059018" cy="665921"/>
          </a:xfrm>
        </p:spPr>
        <p:txBody>
          <a:bodyPr>
            <a:normAutofit/>
          </a:bodyPr>
          <a:lstStyle/>
          <a:p>
            <a:r>
              <a:rPr lang="es-ES" dirty="0"/>
              <a:t>DERECHOS COLECTIVOS</a:t>
            </a:r>
            <a:endParaRPr lang="en-US" dirty="0"/>
          </a:p>
        </p:txBody>
      </p:sp>
      <p:sp>
        <p:nvSpPr>
          <p:cNvPr id="3" name="Marcador de contenido 2">
            <a:extLst>
              <a:ext uri="{FF2B5EF4-FFF2-40B4-BE49-F238E27FC236}">
                <a16:creationId xmlns:a16="http://schemas.microsoft.com/office/drawing/2014/main" id="{6F010462-25CD-4989-984C-0FCFB1472BDE}"/>
              </a:ext>
            </a:extLst>
          </p:cNvPr>
          <p:cNvSpPr>
            <a:spLocks noGrp="1"/>
          </p:cNvSpPr>
          <p:nvPr>
            <p:ph idx="1"/>
          </p:nvPr>
        </p:nvSpPr>
        <p:spPr>
          <a:xfrm>
            <a:off x="402535" y="869674"/>
            <a:ext cx="4881838" cy="5171689"/>
          </a:xfrm>
        </p:spPr>
        <p:txBody>
          <a:bodyPr>
            <a:noAutofit/>
          </a:bodyPr>
          <a:lstStyle/>
          <a:p>
            <a:pPr marL="0" indent="0">
              <a:lnSpc>
                <a:spcPct val="90000"/>
              </a:lnSpc>
              <a:buNone/>
            </a:pPr>
            <a:r>
              <a:rPr lang="es-ES" dirty="0"/>
              <a:t>Las personas que trabajan en las empresas recuperadas, gozarán de todos los derechos colectivos, en particular el de afiliarse, desafiliarse o no afiliarse a una organización sindical, reunirse y desarrollar actividades sindicales, y de participar en la vida interna de las asociaciones sindicales, elegir libremente a sus representantes, ser elegidos y postular candidatos, conforme lo establezcan los estatutos de la asociación sindical respectiva. Las comisiones negociadoras de los convenios colectivos de trabajo, incluirán entre las materias objeto de la negociación, materias propias que regulen aspectos relativos a las condiciones de trabajo en las empresas recuperadas. La representación sindical será ejercida en los términos de la ley 23.551, por la asociación sindical representativa de la actividad principal de la empresa </a:t>
            </a:r>
            <a:endParaRPr lang="en-US" dirty="0"/>
          </a:p>
        </p:txBody>
      </p:sp>
    </p:spTree>
    <p:extLst>
      <p:ext uri="{BB962C8B-B14F-4D97-AF65-F5344CB8AC3E}">
        <p14:creationId xmlns:p14="http://schemas.microsoft.com/office/powerpoint/2010/main" val="16413467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n 4" descr="Imagen que contiene Forma&#10;&#10;Descripción generada automáticamente">
            <a:extLst>
              <a:ext uri="{FF2B5EF4-FFF2-40B4-BE49-F238E27FC236}">
                <a16:creationId xmlns:a16="http://schemas.microsoft.com/office/drawing/2014/main" id="{F3032113-1C6B-4ADF-BB84-B83A424B44DE}"/>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3433" r="-2" b="-2"/>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ítulo 1">
            <a:extLst>
              <a:ext uri="{FF2B5EF4-FFF2-40B4-BE49-F238E27FC236}">
                <a16:creationId xmlns:a16="http://schemas.microsoft.com/office/drawing/2014/main" id="{A2B45273-063A-4176-856F-1A537F34809C}"/>
              </a:ext>
            </a:extLst>
          </p:cNvPr>
          <p:cNvSpPr>
            <a:spLocks noGrp="1"/>
          </p:cNvSpPr>
          <p:nvPr>
            <p:ph type="title"/>
          </p:nvPr>
        </p:nvSpPr>
        <p:spPr>
          <a:xfrm>
            <a:off x="677333" y="609600"/>
            <a:ext cx="3851123" cy="1320800"/>
          </a:xfrm>
        </p:spPr>
        <p:txBody>
          <a:bodyPr>
            <a:normAutofit/>
          </a:bodyPr>
          <a:lstStyle/>
          <a:p>
            <a:r>
              <a:rPr lang="es-ES" dirty="0"/>
              <a:t>En la quiebra </a:t>
            </a:r>
            <a:endParaRPr lang="en-US" dirty="0"/>
          </a:p>
        </p:txBody>
      </p:sp>
      <p:sp>
        <p:nvSpPr>
          <p:cNvPr id="3" name="Marcador de contenido 2">
            <a:extLst>
              <a:ext uri="{FF2B5EF4-FFF2-40B4-BE49-F238E27FC236}">
                <a16:creationId xmlns:a16="http://schemas.microsoft.com/office/drawing/2014/main" id="{B6A6A4F6-FB20-44AC-9332-8EF88E95F6FA}"/>
              </a:ext>
            </a:extLst>
          </p:cNvPr>
          <p:cNvSpPr>
            <a:spLocks noGrp="1"/>
          </p:cNvSpPr>
          <p:nvPr>
            <p:ph idx="1"/>
          </p:nvPr>
        </p:nvSpPr>
        <p:spPr>
          <a:xfrm>
            <a:off x="74543" y="1341784"/>
            <a:ext cx="4760844" cy="5471490"/>
          </a:xfrm>
        </p:spPr>
        <p:txBody>
          <a:bodyPr>
            <a:noAutofit/>
          </a:bodyPr>
          <a:lstStyle/>
          <a:p>
            <a:pPr marL="0" indent="0">
              <a:lnSpc>
                <a:spcPct val="90000"/>
              </a:lnSpc>
              <a:buNone/>
            </a:pPr>
            <a:r>
              <a:rPr lang="es-ES" sz="1400" dirty="0"/>
              <a:t>Adquisición de los bienes.</a:t>
            </a:r>
          </a:p>
          <a:p>
            <a:pPr marL="0" indent="0">
              <a:lnSpc>
                <a:spcPct val="90000"/>
              </a:lnSpc>
              <a:buNone/>
            </a:pPr>
            <a:r>
              <a:rPr lang="es-ES" sz="1400" dirty="0"/>
              <a:t> Para el caso de que se hubiese decretado la quiebra de la empresa, la misma podrá ser adquirida por las y los trabajadores organizados bajo la forma jurídica de cooperativas de trabajo de conformidad a lo dispuesto en el art. 203 bis de la ley 24.522. </a:t>
            </a:r>
          </a:p>
          <a:p>
            <a:pPr marL="0" indent="0">
              <a:lnSpc>
                <a:spcPct val="90000"/>
              </a:lnSpc>
              <a:buNone/>
            </a:pPr>
            <a:r>
              <a:rPr lang="es-ES" sz="1400" dirty="0"/>
              <a:t>En el caso de que los créditos laborales reconocidos en el proceso </a:t>
            </a:r>
            <a:r>
              <a:rPr lang="es-ES" sz="1400" dirty="0" err="1"/>
              <a:t>falencial</a:t>
            </a:r>
            <a:r>
              <a:rPr lang="es-ES" sz="1400" dirty="0"/>
              <a:t>, no alcanzaren a los fines de compensar con la tasación efectuada por el enajenador dentro del proceso, el MINISTERIO DE TRABAJO, EMPLEO Y SEGURIDAD SOCIAL procederá a elevar al Juzgado interviniente, una propuesta tendiente a la conservación de los bienes para los fines productivos en favor de las y los trabajadores organizados en cooperativas de trabajo, aun en formación. Este procedimiento, podrá ser empleado en las condiciones previstas en el artículo 15 inc. b) del presente. </a:t>
            </a:r>
          </a:p>
          <a:p>
            <a:pPr marL="0" indent="0">
              <a:lnSpc>
                <a:spcPct val="90000"/>
              </a:lnSpc>
              <a:buNone/>
            </a:pPr>
            <a:r>
              <a:rPr lang="es-ES" sz="1400" dirty="0"/>
              <a:t>En el supuesto del segundo párrafo del artículo anterior, el representante legal de la cooperativa de trabajo de la Empresa Recuperada, deberá informar al MINISTERIO DE TRABAJO, EMPLEO Y SEGURIDAD SOCIAL, sobre la imposibilidad de compensar los créditos laborales en los términos del art. 203 bis de la ley 24.522 y solicitar la intervención de dicho Ministerio, a los fines de proceder a efectuar un análisis sobre la viabilidad de la propuesta de conservación de los bienes a favor de la Cooperativa. </a:t>
            </a:r>
            <a:endParaRPr lang="en-US" sz="1400" dirty="0"/>
          </a:p>
        </p:txBody>
      </p:sp>
    </p:spTree>
    <p:extLst>
      <p:ext uri="{BB962C8B-B14F-4D97-AF65-F5344CB8AC3E}">
        <p14:creationId xmlns:p14="http://schemas.microsoft.com/office/powerpoint/2010/main" val="9174121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n 4" descr="Un dibujo de un perro&#10;&#10;Descripción generada automáticamente con confianza baja">
            <a:extLst>
              <a:ext uri="{FF2B5EF4-FFF2-40B4-BE49-F238E27FC236}">
                <a16:creationId xmlns:a16="http://schemas.microsoft.com/office/drawing/2014/main" id="{13C022D4-D3E1-479F-A202-C4E7E71E2ED1}"/>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9091" t="9274" b="8580"/>
          <a:stretch/>
        </p:blipFill>
        <p:spPr>
          <a:xfrm>
            <a:off x="1" y="10"/>
            <a:ext cx="12191999" cy="6857990"/>
          </a:xfrm>
          <a:prstGeom prst="rect">
            <a:avLst/>
          </a:prstGeom>
        </p:spPr>
      </p:pic>
      <p:sp>
        <p:nvSpPr>
          <p:cNvPr id="10" name="Isosceles Triangle 9">
            <a:extLst>
              <a:ext uri="{FF2B5EF4-FFF2-40B4-BE49-F238E27FC236}">
                <a16:creationId xmlns:a16="http://schemas.microsoft.com/office/drawing/2014/main" id="{2A4588C6-4069-4731-BFB4-10F1E6D378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Parallelogram 11">
            <a:extLst>
              <a:ext uri="{FF2B5EF4-FFF2-40B4-BE49-F238E27FC236}">
                <a16:creationId xmlns:a16="http://schemas.microsoft.com/office/drawing/2014/main" id="{23370524-0FE7-41B4-ABCF-7FB26B6CF1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24188" y="0"/>
            <a:ext cx="9372600" cy="6858000"/>
          </a:xfrm>
          <a:prstGeom prst="parallelogram">
            <a:avLst>
              <a:gd name="adj" fmla="val 14937"/>
            </a:avLst>
          </a:prstGeom>
          <a:solidFill>
            <a:schemeClr val="bg1">
              <a:alpha val="92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E0A9CA40-1F57-4A6D-ACDA-F720AA468CF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2A94EDB-B0FE-4678-8E69-0F137AE3BE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8" name="Rectangle 23">
            <a:extLst>
              <a:ext uri="{FF2B5EF4-FFF2-40B4-BE49-F238E27FC236}">
                <a16:creationId xmlns:a16="http://schemas.microsoft.com/office/drawing/2014/main" id="{4E93B92B-0DD5-4277-9D69-972ABADC3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ítulo 1">
            <a:extLst>
              <a:ext uri="{FF2B5EF4-FFF2-40B4-BE49-F238E27FC236}">
                <a16:creationId xmlns:a16="http://schemas.microsoft.com/office/drawing/2014/main" id="{570B6764-35A0-476B-BEFF-F5777A2F050A}"/>
              </a:ext>
            </a:extLst>
          </p:cNvPr>
          <p:cNvSpPr>
            <a:spLocks noGrp="1"/>
          </p:cNvSpPr>
          <p:nvPr>
            <p:ph type="title"/>
          </p:nvPr>
        </p:nvSpPr>
        <p:spPr>
          <a:xfrm>
            <a:off x="2786047" y="609600"/>
            <a:ext cx="6487955" cy="1320800"/>
          </a:xfrm>
        </p:spPr>
        <p:txBody>
          <a:bodyPr anchor="t">
            <a:normAutofit/>
          </a:bodyPr>
          <a:lstStyle/>
          <a:p>
            <a:r>
              <a:rPr lang="es-ES"/>
              <a:t>Creación del Fondo Especial de Recuperación de Empresas.</a:t>
            </a:r>
            <a:endParaRPr lang="en-US" dirty="0"/>
          </a:p>
        </p:txBody>
      </p:sp>
      <p:sp>
        <p:nvSpPr>
          <p:cNvPr id="20" name="Rectangle 25">
            <a:extLst>
              <a:ext uri="{FF2B5EF4-FFF2-40B4-BE49-F238E27FC236}">
                <a16:creationId xmlns:a16="http://schemas.microsoft.com/office/drawing/2014/main" id="{7CE87768-354E-4E3F-8202-9F387CF505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a16="http://schemas.microsoft.com/office/drawing/2014/main" id="{09E5B98F-BD75-4A30-BF72-0A91074702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Marcador de contenido 2">
            <a:extLst>
              <a:ext uri="{FF2B5EF4-FFF2-40B4-BE49-F238E27FC236}">
                <a16:creationId xmlns:a16="http://schemas.microsoft.com/office/drawing/2014/main" id="{68AA5270-FE1D-4504-9875-A0175EFB639C}"/>
              </a:ext>
            </a:extLst>
          </p:cNvPr>
          <p:cNvSpPr>
            <a:spLocks noGrp="1"/>
          </p:cNvSpPr>
          <p:nvPr>
            <p:ph idx="1"/>
          </p:nvPr>
        </p:nvSpPr>
        <p:spPr>
          <a:xfrm>
            <a:off x="2786047" y="2159000"/>
            <a:ext cx="6487955" cy="3882362"/>
          </a:xfrm>
        </p:spPr>
        <p:txBody>
          <a:bodyPr>
            <a:normAutofit/>
          </a:bodyPr>
          <a:lstStyle/>
          <a:p>
            <a:r>
              <a:rPr lang="es-ES"/>
              <a:t>El fondo se constituirá mediante la asignación de una partida anual que a tales efectos destinará el Poder Ejecutivo en el presupuesto nacional, y por el recupero de los montos que abonen los beneficiarios de la presente ley</a:t>
            </a:r>
          </a:p>
          <a:p>
            <a:r>
              <a:rPr lang="es-ES"/>
              <a:t>El cinco por ciento (5%) del fondo se destinará para ofrecer asistencia técnica y financiera a las Empresas Recuperadas incluidas en el Registro Nacional de Empresas Recuperadas, con el objeto de optimizar su desempeño comercial, financiero y económico y/o general líneas de préstamos específicas para la inclusión financiera de las empresas.</a:t>
            </a:r>
            <a:endParaRPr lang="en-US"/>
          </a:p>
        </p:txBody>
      </p:sp>
      <p:sp>
        <p:nvSpPr>
          <p:cNvPr id="24" name="Rectangle 27">
            <a:extLst>
              <a:ext uri="{FF2B5EF4-FFF2-40B4-BE49-F238E27FC236}">
                <a16:creationId xmlns:a16="http://schemas.microsoft.com/office/drawing/2014/main" id="{8AAB91E3-41BE-4478-BF23-A24D43E146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a:extLst>
              <a:ext uri="{FF2B5EF4-FFF2-40B4-BE49-F238E27FC236}">
                <a16:creationId xmlns:a16="http://schemas.microsoft.com/office/drawing/2014/main" id="{96DFC7EA-8516-41F1-8ED9-C0A8E1E086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9">
            <a:extLst>
              <a:ext uri="{FF2B5EF4-FFF2-40B4-BE49-F238E27FC236}">
                <a16:creationId xmlns:a16="http://schemas.microsoft.com/office/drawing/2014/main" id="{E24E972C-8744-4CFA-B783-41EA3CC381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Isosceles Triangle 29">
            <a:extLst>
              <a:ext uri="{FF2B5EF4-FFF2-40B4-BE49-F238E27FC236}">
                <a16:creationId xmlns:a16="http://schemas.microsoft.com/office/drawing/2014/main" id="{C7C88F2E-E233-48BA-B85F-D06BA522B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7352022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671423-7AC9-4A35-A69F-973070F929F9}"/>
              </a:ext>
            </a:extLst>
          </p:cNvPr>
          <p:cNvSpPr>
            <a:spLocks noGrp="1"/>
          </p:cNvSpPr>
          <p:nvPr>
            <p:ph type="title"/>
          </p:nvPr>
        </p:nvSpPr>
        <p:spPr>
          <a:xfrm>
            <a:off x="5536734" y="609600"/>
            <a:ext cx="5614970" cy="771939"/>
          </a:xfrm>
        </p:spPr>
        <p:txBody>
          <a:bodyPr>
            <a:normAutofit fontScale="90000"/>
          </a:bodyPr>
          <a:lstStyle/>
          <a:p>
            <a:pPr>
              <a:lnSpc>
                <a:spcPct val="90000"/>
              </a:lnSpc>
            </a:pPr>
            <a:r>
              <a:rPr lang="es-ES" sz="2500" dirty="0"/>
              <a:t>Registro Nacional de Empresas Recuperadas: beneficios </a:t>
            </a:r>
            <a:endParaRPr lang="en-US" sz="2500" dirty="0"/>
          </a:p>
        </p:txBody>
      </p:sp>
      <p:sp>
        <p:nvSpPr>
          <p:cNvPr id="3" name="Marcador de contenido 2">
            <a:extLst>
              <a:ext uri="{FF2B5EF4-FFF2-40B4-BE49-F238E27FC236}">
                <a16:creationId xmlns:a16="http://schemas.microsoft.com/office/drawing/2014/main" id="{2D5114FB-033F-4EA2-979E-A42EFF372429}"/>
              </a:ext>
            </a:extLst>
          </p:cNvPr>
          <p:cNvSpPr>
            <a:spLocks noGrp="1"/>
          </p:cNvSpPr>
          <p:nvPr>
            <p:ph idx="1"/>
          </p:nvPr>
        </p:nvSpPr>
        <p:spPr>
          <a:xfrm>
            <a:off x="5209563" y="1446144"/>
            <a:ext cx="6622972" cy="5317434"/>
          </a:xfrm>
        </p:spPr>
        <p:txBody>
          <a:bodyPr>
            <a:noAutofit/>
          </a:bodyPr>
          <a:lstStyle/>
          <a:p>
            <a:pPr marL="0" indent="0" algn="ctr">
              <a:lnSpc>
                <a:spcPct val="90000"/>
              </a:lnSpc>
              <a:buNone/>
            </a:pPr>
            <a:r>
              <a:rPr lang="es-ES" sz="1600" dirty="0"/>
              <a:t> a) Asistencia técnica, jurídica y acompañamiento, para que la empresa recuperada pueda ser sustentable en los aspectos económico, productivo y social; </a:t>
            </a:r>
          </a:p>
          <a:p>
            <a:pPr marL="0" indent="0" algn="ctr">
              <a:lnSpc>
                <a:spcPct val="90000"/>
              </a:lnSpc>
              <a:buNone/>
            </a:pPr>
            <a:r>
              <a:rPr lang="es-ES" sz="1600" dirty="0"/>
              <a:t>b) Preferencia como proveedores del Estado, de acuerdo a los términos que establezca la reglamentación; </a:t>
            </a:r>
          </a:p>
          <a:p>
            <a:pPr marL="0" indent="0" algn="ctr">
              <a:lnSpc>
                <a:spcPct val="90000"/>
              </a:lnSpc>
              <a:buNone/>
            </a:pPr>
            <a:r>
              <a:rPr lang="es-ES" sz="1600" dirty="0"/>
              <a:t>c) Tratamiento fiscal preferencial de carácter temporal diferenciado según el impacto en el mantenimiento y generación de puestos de trabajo de la empresa; d) Acceso a líneas de créditos, programas de fomento y desarrollo tecnológico; </a:t>
            </a:r>
          </a:p>
          <a:p>
            <a:pPr marL="0" indent="0" algn="ctr">
              <a:lnSpc>
                <a:spcPct val="90000"/>
              </a:lnSpc>
              <a:buNone/>
            </a:pPr>
            <a:r>
              <a:rPr lang="es-ES" sz="1600" dirty="0"/>
              <a:t>e) Preferencia en las capacitaciones en oficio que brinde el MINISTERIO DE TRABAJO, EMPLEO Y SEGURIDAD SOCIAL o cualquier otro órgano estatal; </a:t>
            </a:r>
          </a:p>
          <a:p>
            <a:pPr marL="0" indent="0" algn="ctr">
              <a:lnSpc>
                <a:spcPct val="90000"/>
              </a:lnSpc>
              <a:buNone/>
            </a:pPr>
            <a:r>
              <a:rPr lang="es-ES" sz="1600" dirty="0"/>
              <a:t>f) El Estado Nacional facilitará, durante los dos primeros años de continuidad de la empresa recuperada, la difusión de los productos elaborados por ellas a través de los medios de comunicación propios y en los espacios de promoción de actividades productivas donde la Nación Argentina participe;</a:t>
            </a:r>
          </a:p>
          <a:p>
            <a:pPr marL="0" indent="0" algn="ctr">
              <a:lnSpc>
                <a:spcPct val="90000"/>
              </a:lnSpc>
              <a:buNone/>
            </a:pPr>
            <a:r>
              <a:rPr lang="es-ES" sz="1600" dirty="0"/>
              <a:t> g) Acompañamiento por parte del Estado Nacional en los trámites correspondientes para la exportación de productos, asistiendo a las empresas recuperadas en la realización de las inscripciones que deben obtener para poder exportar.</a:t>
            </a:r>
            <a:endParaRPr lang="en-US" sz="1600" dirty="0"/>
          </a:p>
        </p:txBody>
      </p:sp>
      <p:pic>
        <p:nvPicPr>
          <p:cNvPr id="5" name="Imagen 4" descr="Icono&#10;&#10;Descripción generada automáticamente">
            <a:extLst>
              <a:ext uri="{FF2B5EF4-FFF2-40B4-BE49-F238E27FC236}">
                <a16:creationId xmlns:a16="http://schemas.microsoft.com/office/drawing/2014/main" id="{BFB2FD64-76BA-406A-9B27-95A891A2F924}"/>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8734" r="23809" b="-1"/>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Tree>
    <p:extLst>
      <p:ext uri="{BB962C8B-B14F-4D97-AF65-F5344CB8AC3E}">
        <p14:creationId xmlns:p14="http://schemas.microsoft.com/office/powerpoint/2010/main" val="18748678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Imagen 4" descr="Una multitud de gente&#10;&#10;Descripción generada automáticamente">
            <a:extLst>
              <a:ext uri="{FF2B5EF4-FFF2-40B4-BE49-F238E27FC236}">
                <a16:creationId xmlns:a16="http://schemas.microsoft.com/office/drawing/2014/main" id="{54AE9490-10E7-41AA-9622-0B13593EF6B2}"/>
              </a:ext>
            </a:extLst>
          </p:cNvPr>
          <p:cNvPicPr>
            <a:picLocks noChangeAspect="1"/>
          </p:cNvPicPr>
          <p:nvPr/>
        </p:nvPicPr>
        <p:blipFill rotWithShape="1">
          <a:blip r:embed="rId2">
            <a:duotone>
              <a:prstClr val="black"/>
              <a:schemeClr val="tx2">
                <a:tint val="45000"/>
                <a:satMod val="400000"/>
              </a:schemeClr>
            </a:duotone>
            <a:alphaModFix amt="40000"/>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9305" b="696"/>
          <a:stretch/>
        </p:blipFill>
        <p:spPr>
          <a:xfrm>
            <a:off x="20" y="10"/>
            <a:ext cx="12191980" cy="6857990"/>
          </a:xfrm>
          <a:prstGeom prst="rect">
            <a:avLst/>
          </a:prstGeom>
        </p:spPr>
      </p:pic>
      <p:sp>
        <p:nvSpPr>
          <p:cNvPr id="2" name="Título 1">
            <a:extLst>
              <a:ext uri="{FF2B5EF4-FFF2-40B4-BE49-F238E27FC236}">
                <a16:creationId xmlns:a16="http://schemas.microsoft.com/office/drawing/2014/main" id="{F0CE8074-D5D5-49A1-A0C5-6873D1772B37}"/>
              </a:ext>
            </a:extLst>
          </p:cNvPr>
          <p:cNvSpPr>
            <a:spLocks noGrp="1"/>
          </p:cNvSpPr>
          <p:nvPr>
            <p:ph type="title"/>
          </p:nvPr>
        </p:nvSpPr>
        <p:spPr/>
        <p:txBody>
          <a:bodyPr>
            <a:normAutofit/>
          </a:bodyPr>
          <a:lstStyle/>
          <a:p>
            <a:r>
              <a:rPr lang="es-ES"/>
              <a:t>Bien común </a:t>
            </a:r>
            <a:endParaRPr lang="en-US"/>
          </a:p>
        </p:txBody>
      </p:sp>
      <p:sp>
        <p:nvSpPr>
          <p:cNvPr id="3" name="Marcador de contenido 2">
            <a:extLst>
              <a:ext uri="{FF2B5EF4-FFF2-40B4-BE49-F238E27FC236}">
                <a16:creationId xmlns:a16="http://schemas.microsoft.com/office/drawing/2014/main" id="{746A0D3F-A991-4EB7-8FAC-C2C265B7989D}"/>
              </a:ext>
            </a:extLst>
          </p:cNvPr>
          <p:cNvSpPr>
            <a:spLocks noGrp="1"/>
          </p:cNvSpPr>
          <p:nvPr>
            <p:ph idx="1"/>
          </p:nvPr>
        </p:nvSpPr>
        <p:spPr/>
        <p:txBody>
          <a:bodyPr>
            <a:normAutofit/>
          </a:bodyPr>
          <a:lstStyle/>
          <a:p>
            <a:pPr marL="0" indent="0">
              <a:lnSpc>
                <a:spcPct val="90000"/>
              </a:lnSpc>
              <a:buNone/>
            </a:pPr>
            <a:r>
              <a:rPr lang="es-ES" sz="1500" dirty="0">
                <a:solidFill>
                  <a:srgbClr val="FFFFFF"/>
                </a:solidFill>
              </a:rPr>
              <a:t>Las empresas recuperadas o asociaciones de empresas recuperadas, coordinarán y cooperarán con los gobiernos provinciales, municipales y/o con las organizaciones sindicales o empresariales de la actividad la realización de medidas y actividades conjuntas destinadas a:</a:t>
            </a:r>
          </a:p>
          <a:p>
            <a:pPr marL="0" indent="0">
              <a:lnSpc>
                <a:spcPct val="90000"/>
              </a:lnSpc>
              <a:buNone/>
            </a:pPr>
            <a:r>
              <a:rPr lang="es-ES" sz="1500" dirty="0">
                <a:solidFill>
                  <a:srgbClr val="FFFFFF"/>
                </a:solidFill>
              </a:rPr>
              <a:t> a) Suscribir convenios para la creación de empleo y de inserción social con entidades de personas con discapacidad, patronatos de liberados y programas de incorporación de jóvenes a la vida laboral</a:t>
            </a:r>
          </a:p>
          <a:p>
            <a:pPr marL="0" indent="0">
              <a:lnSpc>
                <a:spcPct val="90000"/>
              </a:lnSpc>
              <a:buNone/>
            </a:pPr>
            <a:r>
              <a:rPr lang="es-ES" sz="1500" dirty="0">
                <a:solidFill>
                  <a:srgbClr val="FFFFFF"/>
                </a:solidFill>
              </a:rPr>
              <a:t>b) Promover la creación de bolsas de trabajo; </a:t>
            </a:r>
          </a:p>
          <a:p>
            <a:pPr marL="0" indent="0">
              <a:lnSpc>
                <a:spcPct val="90000"/>
              </a:lnSpc>
              <a:buNone/>
            </a:pPr>
            <a:r>
              <a:rPr lang="es-ES" sz="1500" dirty="0">
                <a:solidFill>
                  <a:srgbClr val="FFFFFF"/>
                </a:solidFill>
              </a:rPr>
              <a:t>b) Posibilitar la capacitación de las y los trabajadores a través de convenios con instituciones académicas y asociaciones sindicales; </a:t>
            </a:r>
          </a:p>
          <a:p>
            <a:pPr marL="0" indent="0">
              <a:lnSpc>
                <a:spcPct val="90000"/>
              </a:lnSpc>
              <a:buNone/>
            </a:pPr>
            <a:r>
              <a:rPr lang="es-ES" sz="1500" dirty="0">
                <a:solidFill>
                  <a:srgbClr val="FFFFFF"/>
                </a:solidFill>
              </a:rPr>
              <a:t>c) Brindar contención socioeducativa de los hijos menores de las y los trabajadores de las empresas recuperadas. Las empresas recuperadas en las medidas de sus posibilidades podrán ceder parte de sus instalaciones, para el desarrollo de actividades educativas, culturales, de capacitación para el trabajo, entre otras, mediante la suscripción de acuerdos con las autoridades de las jurisdicciones donde desarrollen sus actividades.</a:t>
            </a:r>
            <a:endParaRPr lang="en-US" sz="1500" dirty="0">
              <a:solidFill>
                <a:srgbClr val="FFFFFF"/>
              </a:solidFill>
            </a:endParaRPr>
          </a:p>
        </p:txBody>
      </p:sp>
      <p:sp>
        <p:nvSpPr>
          <p:cNvPr id="6" name="CuadroTexto 5">
            <a:extLst>
              <a:ext uri="{FF2B5EF4-FFF2-40B4-BE49-F238E27FC236}">
                <a16:creationId xmlns:a16="http://schemas.microsoft.com/office/drawing/2014/main" id="{F51E6E94-6304-45C5-B404-3FD8DD2457D4}"/>
              </a:ext>
            </a:extLst>
          </p:cNvPr>
          <p:cNvSpPr txBox="1"/>
          <p:nvPr/>
        </p:nvSpPr>
        <p:spPr>
          <a:xfrm>
            <a:off x="9615654" y="6657945"/>
            <a:ext cx="2576346"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s://chocolatesartesanosisabel.com/es/blog-chocolates-artesanos/">
                  <a:extLst>
                    <a:ext uri="{A12FA001-AC4F-418D-AE19-62706E023703}">
                      <ahyp:hlinkClr xmlns:ahyp="http://schemas.microsoft.com/office/drawing/2018/hyperlinkcolor" val="tx"/>
                    </a:ext>
                  </a:extLst>
                </a:hlinkClick>
              </a:rPr>
              <a:t>Esta foto</a:t>
            </a:r>
            <a:r>
              <a:rPr lang="en-US" sz="700">
                <a:solidFill>
                  <a:srgbClr val="FFFFFF"/>
                </a:solidFill>
              </a:rPr>
              <a:t> de Autor desconocido está bajo licencia </a:t>
            </a:r>
            <a:r>
              <a:rPr lang="en-US" sz="700">
                <a:solidFill>
                  <a:srgbClr val="FFFFFF"/>
                </a:solidFill>
                <a:hlinkClick r:id="rId4" tooltip="https://creativecommons.org/licenses/by-sa/3.0/">
                  <a:extLst>
                    <a:ext uri="{A12FA001-AC4F-418D-AE19-62706E023703}">
                      <ahyp:hlinkClr xmlns:ahyp="http://schemas.microsoft.com/office/drawing/2018/hyperlinkcolor" val="tx"/>
                    </a:ext>
                  </a:extLst>
                </a:hlinkClick>
              </a:rPr>
              <a:t>CC BY-SA</a:t>
            </a:r>
            <a:endParaRPr lang="en-US" sz="700">
              <a:solidFill>
                <a:srgbClr val="FFFFFF"/>
              </a:solidFill>
            </a:endParaRPr>
          </a:p>
        </p:txBody>
      </p:sp>
    </p:spTree>
    <p:extLst>
      <p:ext uri="{BB962C8B-B14F-4D97-AF65-F5344CB8AC3E}">
        <p14:creationId xmlns:p14="http://schemas.microsoft.com/office/powerpoint/2010/main" val="1291906175"/>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n 4" descr="Una torre de un edificio&#10;&#10;Descripción generada automáticamente">
            <a:extLst>
              <a:ext uri="{FF2B5EF4-FFF2-40B4-BE49-F238E27FC236}">
                <a16:creationId xmlns:a16="http://schemas.microsoft.com/office/drawing/2014/main" id="{38149BEE-0508-4D4A-A55B-1716ECBCDF05}"/>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4213" r="8678" b="-2"/>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ítulo 1">
            <a:extLst>
              <a:ext uri="{FF2B5EF4-FFF2-40B4-BE49-F238E27FC236}">
                <a16:creationId xmlns:a16="http://schemas.microsoft.com/office/drawing/2014/main" id="{6419D8CF-ED73-479A-B0B9-B601FFD7427D}"/>
              </a:ext>
            </a:extLst>
          </p:cNvPr>
          <p:cNvSpPr>
            <a:spLocks noGrp="1"/>
          </p:cNvSpPr>
          <p:nvPr>
            <p:ph type="title"/>
          </p:nvPr>
        </p:nvSpPr>
        <p:spPr>
          <a:xfrm>
            <a:off x="677333" y="609600"/>
            <a:ext cx="3851123" cy="1320800"/>
          </a:xfrm>
        </p:spPr>
        <p:txBody>
          <a:bodyPr>
            <a:normAutofit/>
          </a:bodyPr>
          <a:lstStyle/>
          <a:p>
            <a:pPr>
              <a:lnSpc>
                <a:spcPct val="90000"/>
              </a:lnSpc>
            </a:pPr>
            <a:r>
              <a:rPr lang="es-ES" sz="2800"/>
              <a:t>Otro proyecto</a:t>
            </a:r>
            <a:br>
              <a:rPr lang="es-ES" sz="2800"/>
            </a:br>
            <a:r>
              <a:rPr lang="es-ES" sz="2800"/>
              <a:t>Diputado Grosso y otras/otros</a:t>
            </a:r>
            <a:endParaRPr lang="en-US" sz="2800"/>
          </a:p>
        </p:txBody>
      </p:sp>
      <p:sp>
        <p:nvSpPr>
          <p:cNvPr id="3" name="Marcador de contenido 2">
            <a:extLst>
              <a:ext uri="{FF2B5EF4-FFF2-40B4-BE49-F238E27FC236}">
                <a16:creationId xmlns:a16="http://schemas.microsoft.com/office/drawing/2014/main" id="{7A9E4929-EAB9-4D43-85E9-F01AD2DC4BDE}"/>
              </a:ext>
            </a:extLst>
          </p:cNvPr>
          <p:cNvSpPr>
            <a:spLocks noGrp="1"/>
          </p:cNvSpPr>
          <p:nvPr>
            <p:ph idx="1"/>
          </p:nvPr>
        </p:nvSpPr>
        <p:spPr>
          <a:xfrm>
            <a:off x="677334" y="2160589"/>
            <a:ext cx="3851122" cy="3880773"/>
          </a:xfrm>
        </p:spPr>
        <p:txBody>
          <a:bodyPr>
            <a:normAutofit/>
          </a:bodyPr>
          <a:lstStyle/>
          <a:p>
            <a:r>
              <a:rPr lang="es-ES" dirty="0"/>
              <a:t>Fondo fiduciario a efectos de pagar la indemnización </a:t>
            </a:r>
          </a:p>
          <a:p>
            <a:r>
              <a:rPr lang="es-ES" dirty="0"/>
              <a:t>Creación de un Registro nacional</a:t>
            </a:r>
          </a:p>
          <a:p>
            <a:r>
              <a:rPr lang="es-ES" dirty="0"/>
              <a:t>Exenciones de tributos</a:t>
            </a:r>
          </a:p>
          <a:p>
            <a:r>
              <a:rPr lang="es-ES" dirty="0"/>
              <a:t>Compensación de créditos del Estado</a:t>
            </a:r>
            <a:endParaRPr lang="en-US" dirty="0"/>
          </a:p>
        </p:txBody>
      </p:sp>
      <p:cxnSp>
        <p:nvCxnSpPr>
          <p:cNvPr id="11" name="Straight Connector 10">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6" name="CuadroTexto 5">
            <a:extLst>
              <a:ext uri="{FF2B5EF4-FFF2-40B4-BE49-F238E27FC236}">
                <a16:creationId xmlns:a16="http://schemas.microsoft.com/office/drawing/2014/main" id="{A8DC9A68-7811-4D14-9456-8713DC61645D}"/>
              </a:ext>
            </a:extLst>
          </p:cNvPr>
          <p:cNvSpPr txBox="1"/>
          <p:nvPr/>
        </p:nvSpPr>
        <p:spPr>
          <a:xfrm>
            <a:off x="9455353" y="6657945"/>
            <a:ext cx="2736647"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s://www.flickr.com/photos/wallyg/7766484714">
                  <a:extLst>
                    <a:ext uri="{A12FA001-AC4F-418D-AE19-62706E023703}">
                      <ahyp:hlinkClr xmlns:ahyp="http://schemas.microsoft.com/office/drawing/2018/hyperlinkcolor" val="tx"/>
                    </a:ext>
                  </a:extLst>
                </a:hlinkClick>
              </a:rPr>
              <a:t>Esta foto</a:t>
            </a:r>
            <a:r>
              <a:rPr lang="en-US" sz="700">
                <a:solidFill>
                  <a:srgbClr val="FFFFFF"/>
                </a:solidFill>
              </a:rPr>
              <a:t> de Autor desconocido está bajo licencia </a:t>
            </a:r>
            <a:r>
              <a:rPr lang="en-US" sz="700">
                <a:solidFill>
                  <a:srgbClr val="FFFFFF"/>
                </a:solidFill>
                <a:hlinkClick r:id="rId4" tooltip="https://creativecommons.org/licenses/by-nc-nd/3.0/">
                  <a:extLst>
                    <a:ext uri="{A12FA001-AC4F-418D-AE19-62706E023703}">
                      <ahyp:hlinkClr xmlns:ahyp="http://schemas.microsoft.com/office/drawing/2018/hyperlinkcolor" val="tx"/>
                    </a:ext>
                  </a:extLst>
                </a:hlinkClick>
              </a:rPr>
              <a:t>CC BY-NC-ND</a:t>
            </a:r>
            <a:endParaRPr lang="en-US" sz="700">
              <a:solidFill>
                <a:srgbClr val="FFFFFF"/>
              </a:solidFill>
            </a:endParaRPr>
          </a:p>
        </p:txBody>
      </p:sp>
    </p:spTree>
    <p:extLst>
      <p:ext uri="{BB962C8B-B14F-4D97-AF65-F5344CB8AC3E}">
        <p14:creationId xmlns:p14="http://schemas.microsoft.com/office/powerpoint/2010/main" val="1410462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id="{6CE6E43D-FC44-4F15-89C6-7C08E9BDC3F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34" name="Straight Connector 33">
              <a:extLst>
                <a:ext uri="{FF2B5EF4-FFF2-40B4-BE49-F238E27FC236}">
                  <a16:creationId xmlns:a16="http://schemas.microsoft.com/office/drawing/2014/main" id="{321115E6-3640-4179-A252-686A27B75B3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E68D2ABE-CDFA-4BEB-AF45-E43862265B0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6" name="Rectangle 23">
              <a:extLst>
                <a:ext uri="{FF2B5EF4-FFF2-40B4-BE49-F238E27FC236}">
                  <a16:creationId xmlns:a16="http://schemas.microsoft.com/office/drawing/2014/main" id="{A108FB8B-558B-4F9E-970F-72D2EE57F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7" name="Rectangle 25">
              <a:extLst>
                <a:ext uri="{FF2B5EF4-FFF2-40B4-BE49-F238E27FC236}">
                  <a16:creationId xmlns:a16="http://schemas.microsoft.com/office/drawing/2014/main" id="{481E92F1-5BD2-4422-B875-90578CEAA5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8" name="Isosceles Triangle 37">
              <a:extLst>
                <a:ext uri="{FF2B5EF4-FFF2-40B4-BE49-F238E27FC236}">
                  <a16:creationId xmlns:a16="http://schemas.microsoft.com/office/drawing/2014/main" id="{9D9630F3-9488-4F58-9098-F6B8552BD6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9" name="Rectangle 27">
              <a:extLst>
                <a:ext uri="{FF2B5EF4-FFF2-40B4-BE49-F238E27FC236}">
                  <a16:creationId xmlns:a16="http://schemas.microsoft.com/office/drawing/2014/main" id="{A82B105D-E7A6-4F3A-AFDA-B9133F6BDF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0" name="Rectangle 28">
              <a:extLst>
                <a:ext uri="{FF2B5EF4-FFF2-40B4-BE49-F238E27FC236}">
                  <a16:creationId xmlns:a16="http://schemas.microsoft.com/office/drawing/2014/main" id="{592262AB-546B-41A7-99DE-EC034F0722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1" name="Rectangle 29">
              <a:extLst>
                <a:ext uri="{FF2B5EF4-FFF2-40B4-BE49-F238E27FC236}">
                  <a16:creationId xmlns:a16="http://schemas.microsoft.com/office/drawing/2014/main" id="{D878A1F7-F404-41A0-BD7C-9739499BDD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2" name="Isosceles Triangle 41">
              <a:extLst>
                <a:ext uri="{FF2B5EF4-FFF2-40B4-BE49-F238E27FC236}">
                  <a16:creationId xmlns:a16="http://schemas.microsoft.com/office/drawing/2014/main" id="{0076BF32-29FF-4C3A-B1AF-91A28EFDA0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43" name="Isosceles Triangle 42">
              <a:extLst>
                <a:ext uri="{FF2B5EF4-FFF2-40B4-BE49-F238E27FC236}">
                  <a16:creationId xmlns:a16="http://schemas.microsoft.com/office/drawing/2014/main" id="{0A4C29F3-B3A2-40B9-8670-ADA39B0C42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45" name="Rectangle 44">
            <a:extLst>
              <a:ext uri="{FF2B5EF4-FFF2-40B4-BE49-F238E27FC236}">
                <a16:creationId xmlns:a16="http://schemas.microsoft.com/office/drawing/2014/main" id="{41DC778F-EF1A-4C1B-B1AD-BA37A74E5D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613FCDB4-670C-4568-96EE-093382A9E6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55AFA1C-1D2F-42FF-B54E-5F459010FF0E}"/>
              </a:ext>
            </a:extLst>
          </p:cNvPr>
          <p:cNvSpPr>
            <a:spLocks noGrp="1"/>
          </p:cNvSpPr>
          <p:nvPr>
            <p:ph type="title"/>
          </p:nvPr>
        </p:nvSpPr>
        <p:spPr>
          <a:xfrm>
            <a:off x="652481" y="1382486"/>
            <a:ext cx="3547581" cy="4093028"/>
          </a:xfrm>
        </p:spPr>
        <p:txBody>
          <a:bodyPr anchor="ctr">
            <a:normAutofit/>
          </a:bodyPr>
          <a:lstStyle/>
          <a:p>
            <a:r>
              <a:rPr lang="es-ES" sz="3700"/>
              <a:t>IMPORTANCIA DE LAS COOPERATIVAS de TRABAJO</a:t>
            </a:r>
            <a:endParaRPr lang="en-US" sz="3700"/>
          </a:p>
        </p:txBody>
      </p:sp>
      <p:graphicFrame>
        <p:nvGraphicFramePr>
          <p:cNvPr id="28" name="Marcador de contenido 2">
            <a:extLst>
              <a:ext uri="{FF2B5EF4-FFF2-40B4-BE49-F238E27FC236}">
                <a16:creationId xmlns:a16="http://schemas.microsoft.com/office/drawing/2014/main" id="{E6082167-6B6D-4116-82D8-EC9657BB9102}"/>
              </a:ext>
            </a:extLst>
          </p:cNvPr>
          <p:cNvGraphicFramePr>
            <a:graphicFrameLocks noGrp="1"/>
          </p:cNvGraphicFramePr>
          <p:nvPr>
            <p:ph idx="1"/>
            <p:extLst>
              <p:ext uri="{D42A27DB-BD31-4B8C-83A1-F6EECF244321}">
                <p14:modId xmlns:p14="http://schemas.microsoft.com/office/powerpoint/2010/main" val="1401937243"/>
              </p:ext>
            </p:extLst>
          </p:nvPr>
        </p:nvGraphicFramePr>
        <p:xfrm>
          <a:off x="4916553" y="944563"/>
          <a:ext cx="6628804" cy="49795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82349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ítulo 1">
            <a:extLst>
              <a:ext uri="{FF2B5EF4-FFF2-40B4-BE49-F238E27FC236}">
                <a16:creationId xmlns:a16="http://schemas.microsoft.com/office/drawing/2014/main" id="{EB4C7801-4E87-4A33-BF96-D8C9B6347B99}"/>
              </a:ext>
            </a:extLst>
          </p:cNvPr>
          <p:cNvSpPr>
            <a:spLocks noGrp="1"/>
          </p:cNvSpPr>
          <p:nvPr>
            <p:ph type="title"/>
          </p:nvPr>
        </p:nvSpPr>
        <p:spPr>
          <a:xfrm>
            <a:off x="673754" y="643467"/>
            <a:ext cx="4203045" cy="1375608"/>
          </a:xfrm>
        </p:spPr>
        <p:txBody>
          <a:bodyPr anchor="ctr">
            <a:normAutofit/>
          </a:bodyPr>
          <a:lstStyle/>
          <a:p>
            <a:r>
              <a:rPr lang="es-ES">
                <a:solidFill>
                  <a:schemeClr val="bg1"/>
                </a:solidFill>
              </a:rPr>
              <a:t>Reformas a la ley 24.522</a:t>
            </a:r>
            <a:endParaRPr lang="en-US">
              <a:solidFill>
                <a:schemeClr val="bg1"/>
              </a:solidFill>
            </a:endParaRPr>
          </a:p>
        </p:txBody>
      </p:sp>
      <p:sp>
        <p:nvSpPr>
          <p:cNvPr id="3" name="Marcador de contenido 2">
            <a:extLst>
              <a:ext uri="{FF2B5EF4-FFF2-40B4-BE49-F238E27FC236}">
                <a16:creationId xmlns:a16="http://schemas.microsoft.com/office/drawing/2014/main" id="{CFFB48D1-CC72-463A-91EA-A1A1CEF25718}"/>
              </a:ext>
            </a:extLst>
          </p:cNvPr>
          <p:cNvSpPr>
            <a:spLocks noGrp="1"/>
          </p:cNvSpPr>
          <p:nvPr>
            <p:ph idx="1"/>
          </p:nvPr>
        </p:nvSpPr>
        <p:spPr>
          <a:xfrm>
            <a:off x="673754" y="2160590"/>
            <a:ext cx="3973943" cy="3440110"/>
          </a:xfrm>
        </p:spPr>
        <p:txBody>
          <a:bodyPr>
            <a:normAutofit/>
          </a:bodyPr>
          <a:lstStyle/>
          <a:p>
            <a:pPr marL="0" indent="0">
              <a:buNone/>
            </a:pPr>
            <a:r>
              <a:rPr lang="es-ES">
                <a:solidFill>
                  <a:schemeClr val="bg1"/>
                </a:solidFill>
              </a:rPr>
              <a:t>Exención  de toda tasa, impuesto, sellado y arancel fijado para la adquisición y transferencia de los bienes de la empresa fallida. </a:t>
            </a:r>
          </a:p>
          <a:p>
            <a:pPr marL="0" indent="0">
              <a:buNone/>
            </a:pPr>
            <a:r>
              <a:rPr lang="es-ES">
                <a:solidFill>
                  <a:schemeClr val="bg1"/>
                </a:solidFill>
              </a:rPr>
              <a:t> </a:t>
            </a:r>
            <a:endParaRPr lang="en-US">
              <a:solidFill>
                <a:schemeClr val="bg1"/>
              </a:solidFill>
            </a:endParaRPr>
          </a:p>
        </p:txBody>
      </p:sp>
      <p:pic>
        <p:nvPicPr>
          <p:cNvPr id="11" name="Imagen 10" descr="Imagen que contiene Texto&#10;&#10;Descripción generada automáticamente">
            <a:extLst>
              <a:ext uri="{FF2B5EF4-FFF2-40B4-BE49-F238E27FC236}">
                <a16:creationId xmlns:a16="http://schemas.microsoft.com/office/drawing/2014/main" id="{C3B0E63B-22C3-4141-AA21-76CBAE9A46E1}"/>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096001" y="2079003"/>
            <a:ext cx="5143500" cy="2687478"/>
          </a:xfrm>
          <a:prstGeom prst="rect">
            <a:avLst/>
          </a:prstGeom>
        </p:spPr>
      </p:pic>
      <p:sp>
        <p:nvSpPr>
          <p:cNvPr id="22" name="Isosceles Triangle 21">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24326390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E69018-4AE4-43D8-9630-6D0E8BC75B6E}"/>
              </a:ext>
            </a:extLst>
          </p:cNvPr>
          <p:cNvSpPr>
            <a:spLocks noGrp="1"/>
          </p:cNvSpPr>
          <p:nvPr>
            <p:ph type="title"/>
          </p:nvPr>
        </p:nvSpPr>
        <p:spPr>
          <a:xfrm>
            <a:off x="677334" y="609600"/>
            <a:ext cx="2938468" cy="5431762"/>
          </a:xfrm>
        </p:spPr>
        <p:txBody>
          <a:bodyPr anchor="ctr">
            <a:normAutofit/>
          </a:bodyPr>
          <a:lstStyle/>
          <a:p>
            <a:r>
              <a:rPr lang="es-ES"/>
              <a:t>Entrega en comodato</a:t>
            </a:r>
            <a:endParaRPr lang="en-US" dirty="0"/>
          </a:p>
        </p:txBody>
      </p:sp>
      <p:sp>
        <p:nvSpPr>
          <p:cNvPr id="3" name="Marcador de contenido 2">
            <a:extLst>
              <a:ext uri="{FF2B5EF4-FFF2-40B4-BE49-F238E27FC236}">
                <a16:creationId xmlns:a16="http://schemas.microsoft.com/office/drawing/2014/main" id="{FDD0EA3D-4DE1-4C0E-BC24-1A51A13E7344}"/>
              </a:ext>
            </a:extLst>
          </p:cNvPr>
          <p:cNvSpPr>
            <a:spLocks noGrp="1"/>
          </p:cNvSpPr>
          <p:nvPr>
            <p:ph idx="1"/>
          </p:nvPr>
        </p:nvSpPr>
        <p:spPr>
          <a:xfrm>
            <a:off x="3846889" y="609602"/>
            <a:ext cx="5424112" cy="3208334"/>
          </a:xfrm>
        </p:spPr>
        <p:txBody>
          <a:bodyPr>
            <a:normAutofit/>
          </a:bodyPr>
          <a:lstStyle/>
          <a:p>
            <a:pPr marL="0" indent="0">
              <a:buNone/>
            </a:pPr>
            <a:r>
              <a:rPr lang="es-ES"/>
              <a:t>Incorporarse al art. 187 bis a la ley 24.522</a:t>
            </a:r>
          </a:p>
          <a:p>
            <a:pPr marL="0" indent="0">
              <a:buNone/>
            </a:pPr>
            <a:r>
              <a:rPr lang="es-ES"/>
              <a:t>En el caso de que las y los trabajadores del mismo establecimiento, organizados en cooperativa, incluso en formación, continúen con la explotación de la misma, la totalidad de los bienes inventariados que integran el establecimiento, serán entregados a estos, en comodato. La sindicatura está autorizada para ingresar al establecimiento para controlar la conservación de los bienes.</a:t>
            </a:r>
            <a:endParaRPr lang="en-US" dirty="0"/>
          </a:p>
        </p:txBody>
      </p:sp>
      <p:pic>
        <p:nvPicPr>
          <p:cNvPr id="5" name="Imagen 4" descr="Interfaz de usuario gráfica, Texto&#10;&#10;Descripción generada automáticamente">
            <a:extLst>
              <a:ext uri="{FF2B5EF4-FFF2-40B4-BE49-F238E27FC236}">
                <a16:creationId xmlns:a16="http://schemas.microsoft.com/office/drawing/2014/main" id="{0C1FC2A7-7E41-4277-8EE4-1D810BCB6E1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846889" y="4048918"/>
            <a:ext cx="4859619" cy="1992444"/>
          </a:xfrm>
          <a:prstGeom prst="rect">
            <a:avLst/>
          </a:prstGeom>
        </p:spPr>
      </p:pic>
    </p:spTree>
    <p:extLst>
      <p:ext uri="{BB962C8B-B14F-4D97-AF65-F5344CB8AC3E}">
        <p14:creationId xmlns:p14="http://schemas.microsoft.com/office/powerpoint/2010/main" val="20383844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Imagen 4" descr="Imagen que contiene Texto&#10;&#10;Descripción generada automáticamente">
            <a:extLst>
              <a:ext uri="{FF2B5EF4-FFF2-40B4-BE49-F238E27FC236}">
                <a16:creationId xmlns:a16="http://schemas.microsoft.com/office/drawing/2014/main" id="{D9BCCC5A-63ED-4048-A8DE-FD93E3A78F2B}"/>
              </a:ext>
            </a:extLst>
          </p:cNvPr>
          <p:cNvPicPr>
            <a:picLocks noChangeAspect="1"/>
          </p:cNvPicPr>
          <p:nvPr/>
        </p:nvPicPr>
        <p:blipFill rotWithShape="1">
          <a:blip r:embed="rId2">
            <a:duotone>
              <a:prstClr val="black"/>
              <a:schemeClr val="tx2">
                <a:tint val="45000"/>
                <a:satMod val="400000"/>
              </a:schemeClr>
            </a:duotone>
            <a:alphaModFix amt="40000"/>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576" r="5535" b="-1"/>
          <a:stretch/>
        </p:blipFill>
        <p:spPr>
          <a:xfrm>
            <a:off x="20" y="10"/>
            <a:ext cx="12191980" cy="6857990"/>
          </a:xfrm>
          <a:prstGeom prst="rect">
            <a:avLst/>
          </a:prstGeom>
        </p:spPr>
      </p:pic>
      <p:sp>
        <p:nvSpPr>
          <p:cNvPr id="2" name="Título 1">
            <a:extLst>
              <a:ext uri="{FF2B5EF4-FFF2-40B4-BE49-F238E27FC236}">
                <a16:creationId xmlns:a16="http://schemas.microsoft.com/office/drawing/2014/main" id="{DC09235B-D5C9-48D2-98F9-97752444467A}"/>
              </a:ext>
            </a:extLst>
          </p:cNvPr>
          <p:cNvSpPr>
            <a:spLocks noGrp="1"/>
          </p:cNvSpPr>
          <p:nvPr>
            <p:ph type="title"/>
          </p:nvPr>
        </p:nvSpPr>
        <p:spPr/>
        <p:txBody>
          <a:bodyPr>
            <a:normAutofit/>
          </a:bodyPr>
          <a:lstStyle/>
          <a:p>
            <a:r>
              <a:rPr lang="es-ES"/>
              <a:t>Otras reformas </a:t>
            </a:r>
            <a:endParaRPr lang="en-US"/>
          </a:p>
        </p:txBody>
      </p:sp>
      <p:sp>
        <p:nvSpPr>
          <p:cNvPr id="3" name="Marcador de contenido 2">
            <a:extLst>
              <a:ext uri="{FF2B5EF4-FFF2-40B4-BE49-F238E27FC236}">
                <a16:creationId xmlns:a16="http://schemas.microsoft.com/office/drawing/2014/main" id="{65C438FB-E572-4AD8-92E5-B87DEB537884}"/>
              </a:ext>
            </a:extLst>
          </p:cNvPr>
          <p:cNvSpPr>
            <a:spLocks noGrp="1"/>
          </p:cNvSpPr>
          <p:nvPr>
            <p:ph idx="1"/>
          </p:nvPr>
        </p:nvSpPr>
        <p:spPr/>
        <p:txBody>
          <a:bodyPr>
            <a:normAutofit/>
          </a:bodyPr>
          <a:lstStyle/>
          <a:p>
            <a:r>
              <a:rPr lang="es-ES">
                <a:solidFill>
                  <a:srgbClr val="FFFFFF"/>
                </a:solidFill>
              </a:rPr>
              <a:t>Art. 190 Plan de explotación y acompañado de presupuesto de recursos debidamente fundado</a:t>
            </a:r>
          </a:p>
          <a:p>
            <a:r>
              <a:rPr lang="es-ES">
                <a:solidFill>
                  <a:srgbClr val="FFFFFF"/>
                </a:solidFill>
              </a:rPr>
              <a:t>ART. 187 Incorporación del comodato</a:t>
            </a:r>
          </a:p>
          <a:p>
            <a:r>
              <a:rPr lang="es-ES">
                <a:solidFill>
                  <a:srgbClr val="FFFFFF"/>
                </a:solidFill>
              </a:rPr>
              <a:t>ART. 213 , 205 Y 203 BIS incorporación de venta directa sin necesidad de mejora de oferta </a:t>
            </a:r>
          </a:p>
          <a:p>
            <a:r>
              <a:rPr lang="es-ES">
                <a:solidFill>
                  <a:srgbClr val="FFFFFF"/>
                </a:solidFill>
              </a:rPr>
              <a:t>Presencia y ayuda estatal más allá de asistencia técnica del art. 191 actual</a:t>
            </a:r>
          </a:p>
          <a:p>
            <a:r>
              <a:rPr lang="es-ES">
                <a:solidFill>
                  <a:srgbClr val="FFFFFF"/>
                </a:solidFill>
              </a:rPr>
              <a:t>Eliminación del art. 48 bis</a:t>
            </a:r>
            <a:endParaRPr lang="en-US" dirty="0">
              <a:solidFill>
                <a:srgbClr val="FFFFFF"/>
              </a:solidFill>
            </a:endParaRPr>
          </a:p>
        </p:txBody>
      </p:sp>
    </p:spTree>
    <p:extLst>
      <p:ext uri="{BB962C8B-B14F-4D97-AF65-F5344CB8AC3E}">
        <p14:creationId xmlns:p14="http://schemas.microsoft.com/office/powerpoint/2010/main" val="947073846"/>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35A3EE-CCF0-419D-9F02-9212E5551F3B}"/>
              </a:ext>
            </a:extLst>
          </p:cNvPr>
          <p:cNvSpPr>
            <a:spLocks noGrp="1"/>
          </p:cNvSpPr>
          <p:nvPr>
            <p:ph type="title"/>
          </p:nvPr>
        </p:nvSpPr>
        <p:spPr>
          <a:xfrm>
            <a:off x="677334" y="609600"/>
            <a:ext cx="8596668" cy="1320800"/>
          </a:xfrm>
        </p:spPr>
        <p:txBody>
          <a:bodyPr anchor="t">
            <a:normAutofit/>
          </a:bodyPr>
          <a:lstStyle/>
          <a:p>
            <a:r>
              <a:rPr lang="es-ES"/>
              <a:t>FOMENTO DE LA EDUCACION PARA UNA VISION COOPERATIVA</a:t>
            </a:r>
            <a:endParaRPr lang="en-US"/>
          </a:p>
        </p:txBody>
      </p:sp>
      <p:pic>
        <p:nvPicPr>
          <p:cNvPr id="5" name="Imagen 4" descr="Forma, Rectángulo&#10;&#10;Descripción generada automáticamente">
            <a:extLst>
              <a:ext uri="{FF2B5EF4-FFF2-40B4-BE49-F238E27FC236}">
                <a16:creationId xmlns:a16="http://schemas.microsoft.com/office/drawing/2014/main" id="{DDA2364E-A292-4F75-AEA8-4CA00C6D8CB2}"/>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17474" y="2159331"/>
            <a:ext cx="5283289" cy="1611403"/>
          </a:xfrm>
          <a:prstGeom prst="rect">
            <a:avLst/>
          </a:prstGeom>
        </p:spPr>
      </p:pic>
      <p:sp>
        <p:nvSpPr>
          <p:cNvPr id="3" name="Marcador de contenido 2">
            <a:extLst>
              <a:ext uri="{FF2B5EF4-FFF2-40B4-BE49-F238E27FC236}">
                <a16:creationId xmlns:a16="http://schemas.microsoft.com/office/drawing/2014/main" id="{CC1A5AD0-BA47-47F8-9500-181909A77BDE}"/>
              </a:ext>
            </a:extLst>
          </p:cNvPr>
          <p:cNvSpPr>
            <a:spLocks noGrp="1"/>
          </p:cNvSpPr>
          <p:nvPr>
            <p:ph idx="1"/>
          </p:nvPr>
        </p:nvSpPr>
        <p:spPr>
          <a:xfrm>
            <a:off x="6416039" y="2160589"/>
            <a:ext cx="2927185" cy="3880773"/>
          </a:xfrm>
        </p:spPr>
        <p:txBody>
          <a:bodyPr>
            <a:normAutofit/>
          </a:bodyPr>
          <a:lstStyle/>
          <a:p>
            <a:r>
              <a:rPr lang="es-ES" sz="1500"/>
              <a:t>PARA LOS COOPERATIVISTAS</a:t>
            </a:r>
          </a:p>
          <a:p>
            <a:r>
              <a:rPr lang="es-ES" sz="1500"/>
              <a:t>PARA LOS TRABAJADORES</a:t>
            </a:r>
          </a:p>
          <a:p>
            <a:r>
              <a:rPr lang="es-ES" sz="1500"/>
              <a:t>PARA LA SOCIEDAD EN GENERAL</a:t>
            </a:r>
          </a:p>
          <a:p>
            <a:r>
              <a:rPr lang="es-ES" sz="1500"/>
              <a:t>PARA LOS FUNCIONARIOS PUBLICOS </a:t>
            </a:r>
          </a:p>
          <a:p>
            <a:r>
              <a:rPr lang="es-ES" sz="1500"/>
              <a:t>ROL DE LAS UNIVERSIDADES</a:t>
            </a:r>
            <a:endParaRPr lang="en-US" sz="1500"/>
          </a:p>
        </p:txBody>
      </p:sp>
      <p:sp>
        <p:nvSpPr>
          <p:cNvPr id="6" name="CuadroTexto 5">
            <a:extLst>
              <a:ext uri="{FF2B5EF4-FFF2-40B4-BE49-F238E27FC236}">
                <a16:creationId xmlns:a16="http://schemas.microsoft.com/office/drawing/2014/main" id="{3A97F4E4-970B-4B64-AFD3-6BC1EE6427A5}"/>
              </a:ext>
            </a:extLst>
          </p:cNvPr>
          <p:cNvSpPr txBox="1"/>
          <p:nvPr/>
        </p:nvSpPr>
        <p:spPr>
          <a:xfrm>
            <a:off x="3380146" y="3570679"/>
            <a:ext cx="2720617"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s://www.tuoptometrista.com/salud-visual-infantil/">
                  <a:extLst>
                    <a:ext uri="{A12FA001-AC4F-418D-AE19-62706E023703}">
                      <ahyp:hlinkClr xmlns:ahyp="http://schemas.microsoft.com/office/drawing/2018/hyperlinkcolor" val="tx"/>
                    </a:ext>
                  </a:extLst>
                </a:hlinkClick>
              </a:rPr>
              <a:t>Esta foto</a:t>
            </a:r>
            <a:r>
              <a:rPr lang="en-US" sz="700">
                <a:solidFill>
                  <a:srgbClr val="FFFFFF"/>
                </a:solidFill>
              </a:rPr>
              <a:t> de Autor desconocido está bajo licencia </a:t>
            </a:r>
            <a:r>
              <a:rPr lang="en-US" sz="700">
                <a:solidFill>
                  <a:srgbClr val="FFFFFF"/>
                </a:solidFill>
                <a:hlinkClick r:id="rId4" tooltip="https://creativecommons.org/licenses/by-nc-sa/3.0/">
                  <a:extLst>
                    <a:ext uri="{A12FA001-AC4F-418D-AE19-62706E023703}">
                      <ahyp:hlinkClr xmlns:ahyp="http://schemas.microsoft.com/office/drawing/2018/hyperlinkcolor" val="tx"/>
                    </a:ext>
                  </a:extLst>
                </a:hlinkClick>
              </a:rPr>
              <a:t>CC BY-SA-NC</a:t>
            </a:r>
            <a:endParaRPr lang="en-US" sz="700">
              <a:solidFill>
                <a:srgbClr val="FFFFFF"/>
              </a:solidFill>
            </a:endParaRPr>
          </a:p>
        </p:txBody>
      </p:sp>
    </p:spTree>
    <p:extLst>
      <p:ext uri="{BB962C8B-B14F-4D97-AF65-F5344CB8AC3E}">
        <p14:creationId xmlns:p14="http://schemas.microsoft.com/office/powerpoint/2010/main" val="27268261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3DFBBA17-68C1-41F9-89F3-78F3F2DB97B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sp>
          <p:nvSpPr>
            <p:cNvPr id="15" name="Freeform 14">
              <a:extLst>
                <a:ext uri="{FF2B5EF4-FFF2-40B4-BE49-F238E27FC236}">
                  <a16:creationId xmlns:a16="http://schemas.microsoft.com/office/drawing/2014/main" id="{3054DDBF-C387-4540-A45A-F9BEB040C2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6" name="Straight Connector 15">
              <a:extLst>
                <a:ext uri="{FF2B5EF4-FFF2-40B4-BE49-F238E27FC236}">
                  <a16:creationId xmlns:a16="http://schemas.microsoft.com/office/drawing/2014/main" id="{7BD859CE-CE14-4780-AE18-EAE4B3284BA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F0B8A132-768E-483C-A30F-37EB64E0411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8" name="Rectangle 23">
              <a:extLst>
                <a:ext uri="{FF2B5EF4-FFF2-40B4-BE49-F238E27FC236}">
                  <a16:creationId xmlns:a16="http://schemas.microsoft.com/office/drawing/2014/main" id="{F81F31DC-17B7-43F3-B8DB-CA79E1A1EF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5">
              <a:extLst>
                <a:ext uri="{FF2B5EF4-FFF2-40B4-BE49-F238E27FC236}">
                  <a16:creationId xmlns:a16="http://schemas.microsoft.com/office/drawing/2014/main" id="{66612D03-B350-4569-BA9B-D1E1F914A5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19">
              <a:extLst>
                <a:ext uri="{FF2B5EF4-FFF2-40B4-BE49-F238E27FC236}">
                  <a16:creationId xmlns:a16="http://schemas.microsoft.com/office/drawing/2014/main" id="{C382562E-51EA-49FC-9CA9-9E3E9FCFAE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7">
              <a:extLst>
                <a:ext uri="{FF2B5EF4-FFF2-40B4-BE49-F238E27FC236}">
                  <a16:creationId xmlns:a16="http://schemas.microsoft.com/office/drawing/2014/main" id="{F202B3CB-9607-4519-9EB5-286A461D8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8">
              <a:extLst>
                <a:ext uri="{FF2B5EF4-FFF2-40B4-BE49-F238E27FC236}">
                  <a16:creationId xmlns:a16="http://schemas.microsoft.com/office/drawing/2014/main" id="{8635CEA0-18EC-41D7-BFAE-B45A7669CD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9">
              <a:extLst>
                <a:ext uri="{FF2B5EF4-FFF2-40B4-BE49-F238E27FC236}">
                  <a16:creationId xmlns:a16="http://schemas.microsoft.com/office/drawing/2014/main" id="{FC79C36B-0CF0-4AA7-A3BF-42D6B93173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a:extLst>
                <a:ext uri="{FF2B5EF4-FFF2-40B4-BE49-F238E27FC236}">
                  <a16:creationId xmlns:a16="http://schemas.microsoft.com/office/drawing/2014/main" id="{1D6C24F4-F8D2-44C2-8CFA-D14C5561D7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ítulo 1">
            <a:extLst>
              <a:ext uri="{FF2B5EF4-FFF2-40B4-BE49-F238E27FC236}">
                <a16:creationId xmlns:a16="http://schemas.microsoft.com/office/drawing/2014/main" id="{2DC5075F-CA8B-4E32-8DDC-284C4982EF9C}"/>
              </a:ext>
            </a:extLst>
          </p:cNvPr>
          <p:cNvSpPr>
            <a:spLocks noGrp="1"/>
          </p:cNvSpPr>
          <p:nvPr>
            <p:ph type="title"/>
          </p:nvPr>
        </p:nvSpPr>
        <p:spPr>
          <a:xfrm>
            <a:off x="1016624" y="5143500"/>
            <a:ext cx="8257379" cy="1252330"/>
          </a:xfrm>
        </p:spPr>
        <p:txBody>
          <a:bodyPr vert="horz" lIns="91440" tIns="45720" rIns="91440" bIns="45720" rtlCol="0" anchor="b">
            <a:normAutofit/>
          </a:bodyPr>
          <a:lstStyle/>
          <a:p>
            <a:pPr>
              <a:lnSpc>
                <a:spcPct val="90000"/>
              </a:lnSpc>
            </a:pPr>
            <a:r>
              <a:rPr lang="en-US" sz="4100" dirty="0"/>
              <a:t>Los esperamos en Bahía Blanca…</a:t>
            </a:r>
          </a:p>
        </p:txBody>
      </p:sp>
      <p:pic>
        <p:nvPicPr>
          <p:cNvPr id="8" name="Imagen 7" descr="Vista de una ciudad desde lo alto de un edificio&#10;&#10;Descripción generada automáticamente">
            <a:extLst>
              <a:ext uri="{FF2B5EF4-FFF2-40B4-BE49-F238E27FC236}">
                <a16:creationId xmlns:a16="http://schemas.microsoft.com/office/drawing/2014/main" id="{0D1106D0-BE7D-439E-9C49-1DDD87B7811B}"/>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2549" r="-3" b="14702"/>
          <a:stretch/>
        </p:blipFill>
        <p:spPr>
          <a:xfrm>
            <a:off x="863600" y="318052"/>
            <a:ext cx="4712252" cy="4626665"/>
          </a:xfrm>
          <a:prstGeom prst="rect">
            <a:avLst/>
          </a:prstGeom>
        </p:spPr>
      </p:pic>
      <p:pic>
        <p:nvPicPr>
          <p:cNvPr id="5" name="Marcador de contenido 4" descr="Imagen que contiene Icono&#10;&#10;Descripción generada automáticamente">
            <a:extLst>
              <a:ext uri="{FF2B5EF4-FFF2-40B4-BE49-F238E27FC236}">
                <a16:creationId xmlns:a16="http://schemas.microsoft.com/office/drawing/2014/main" id="{20AF168C-EE50-4EA6-BD65-D054B275FE51}"/>
              </a:ext>
            </a:extLst>
          </p:cNvPr>
          <p:cNvPicPr>
            <a:picLocks noGrp="1" noChangeAspect="1"/>
          </p:cNvPicPr>
          <p:nvPr>
            <p:ph idx="1"/>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l="2145" r="6778"/>
          <a:stretch/>
        </p:blipFill>
        <p:spPr>
          <a:xfrm>
            <a:off x="5844794" y="669235"/>
            <a:ext cx="4029716" cy="3635025"/>
          </a:xfrm>
          <a:prstGeom prst="rect">
            <a:avLst/>
          </a:prstGeom>
        </p:spPr>
      </p:pic>
      <p:sp>
        <p:nvSpPr>
          <p:cNvPr id="6" name="CuadroTexto 5">
            <a:extLst>
              <a:ext uri="{FF2B5EF4-FFF2-40B4-BE49-F238E27FC236}">
                <a16:creationId xmlns:a16="http://schemas.microsoft.com/office/drawing/2014/main" id="{9FC61312-ECC0-410A-9023-5F24EEF4D62E}"/>
              </a:ext>
            </a:extLst>
          </p:cNvPr>
          <p:cNvSpPr txBox="1"/>
          <p:nvPr/>
        </p:nvSpPr>
        <p:spPr>
          <a:xfrm>
            <a:off x="6553385" y="4042979"/>
            <a:ext cx="2720617"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5" tooltip="http://recursosparamiclasedereligion.blogspot.com/2013/05/500000-paginas-visitadas.html">
                  <a:extLst>
                    <a:ext uri="{A12FA001-AC4F-418D-AE19-62706E023703}">
                      <ahyp:hlinkClr xmlns:ahyp="http://schemas.microsoft.com/office/drawing/2018/hyperlinkcolor" val="tx"/>
                    </a:ext>
                  </a:extLst>
                </a:hlinkClick>
              </a:rPr>
              <a:t>Esta foto</a:t>
            </a:r>
            <a:r>
              <a:rPr lang="en-US" sz="700">
                <a:solidFill>
                  <a:srgbClr val="FFFFFF"/>
                </a:solidFill>
              </a:rPr>
              <a:t> de Autor desconocido está bajo licencia </a:t>
            </a:r>
            <a:r>
              <a:rPr lang="en-US" sz="700">
                <a:solidFill>
                  <a:srgbClr val="FFFFFF"/>
                </a:solidFill>
                <a:hlinkClick r:id="rId6" tooltip="https://creativecommons.org/licenses/by-nc-sa/3.0/">
                  <a:extLst>
                    <a:ext uri="{A12FA001-AC4F-418D-AE19-62706E023703}">
                      <ahyp:hlinkClr xmlns:ahyp="http://schemas.microsoft.com/office/drawing/2018/hyperlinkcolor" val="tx"/>
                    </a:ext>
                  </a:extLst>
                </a:hlinkClick>
              </a:rPr>
              <a:t>CC BY-SA-NC</a:t>
            </a:r>
            <a:endParaRPr lang="en-US" sz="700">
              <a:solidFill>
                <a:srgbClr val="FFFFFF"/>
              </a:solidFill>
            </a:endParaRPr>
          </a:p>
        </p:txBody>
      </p:sp>
      <p:sp>
        <p:nvSpPr>
          <p:cNvPr id="9" name="CuadroTexto 8">
            <a:extLst>
              <a:ext uri="{FF2B5EF4-FFF2-40B4-BE49-F238E27FC236}">
                <a16:creationId xmlns:a16="http://schemas.microsoft.com/office/drawing/2014/main" id="{6555B0B9-95B5-4BEF-A2F0-20E9F9AD62FC}"/>
              </a:ext>
            </a:extLst>
          </p:cNvPr>
          <p:cNvSpPr txBox="1"/>
          <p:nvPr/>
        </p:nvSpPr>
        <p:spPr>
          <a:xfrm>
            <a:off x="2424026" y="4104205"/>
            <a:ext cx="3012717" cy="200055"/>
          </a:xfrm>
          <a:prstGeom prst="rect">
            <a:avLst/>
          </a:prstGeom>
          <a:solidFill>
            <a:srgbClr val="000000"/>
          </a:solidFill>
        </p:spPr>
        <p:txBody>
          <a:bodyPr wrap="square" rtlCol="0">
            <a:spAutoFit/>
          </a:bodyPr>
          <a:lstStyle/>
          <a:p>
            <a:pPr algn="r">
              <a:spcAft>
                <a:spcPts val="600"/>
              </a:spcAft>
            </a:pPr>
            <a:r>
              <a:rPr lang="en-US" sz="700">
                <a:solidFill>
                  <a:srgbClr val="FFFFFF"/>
                </a:solidFill>
                <a:hlinkClick r:id="rId3" tooltip="https://nl.wikipedia.org/wiki/Bah%C3%ADa_Blanca_(stad)">
                  <a:extLst>
                    <a:ext uri="{A12FA001-AC4F-418D-AE19-62706E023703}">
                      <ahyp:hlinkClr xmlns:ahyp="http://schemas.microsoft.com/office/drawing/2018/hyperlinkcolor" val="tx"/>
                    </a:ext>
                  </a:extLst>
                </a:hlinkClick>
              </a:rPr>
              <a:t>Esta foto</a:t>
            </a:r>
            <a:r>
              <a:rPr lang="en-US" sz="700">
                <a:solidFill>
                  <a:srgbClr val="FFFFFF"/>
                </a:solidFill>
              </a:rPr>
              <a:t> de Autor desconocido está bajo licencia </a:t>
            </a:r>
            <a:r>
              <a:rPr lang="en-US" sz="700">
                <a:solidFill>
                  <a:srgbClr val="FFFFFF"/>
                </a:solidFill>
                <a:hlinkClick r:id="rId7" tooltip="https://creativecommons.org/licenses/by-sa/3.0/">
                  <a:extLst>
                    <a:ext uri="{A12FA001-AC4F-418D-AE19-62706E023703}">
                      <ahyp:hlinkClr xmlns:ahyp="http://schemas.microsoft.com/office/drawing/2018/hyperlinkcolor" val="tx"/>
                    </a:ext>
                  </a:extLst>
                </a:hlinkClick>
              </a:rPr>
              <a:t>CC BY-SA</a:t>
            </a:r>
            <a:endParaRPr lang="en-US" sz="700">
              <a:solidFill>
                <a:srgbClr val="FFFFFF"/>
              </a:solidFill>
            </a:endParaRPr>
          </a:p>
        </p:txBody>
      </p:sp>
    </p:spTree>
    <p:extLst>
      <p:ext uri="{BB962C8B-B14F-4D97-AF65-F5344CB8AC3E}">
        <p14:creationId xmlns:p14="http://schemas.microsoft.com/office/powerpoint/2010/main" val="39761283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51934A-13FA-4594-8C64-73F7BD7B1531}"/>
              </a:ext>
            </a:extLst>
          </p:cNvPr>
          <p:cNvSpPr>
            <a:spLocks noGrp="1"/>
          </p:cNvSpPr>
          <p:nvPr>
            <p:ph type="title"/>
          </p:nvPr>
        </p:nvSpPr>
        <p:spPr/>
        <p:txBody>
          <a:bodyPr anchor="t">
            <a:normAutofit/>
          </a:bodyPr>
          <a:lstStyle/>
          <a:p>
            <a:r>
              <a:rPr lang="es-ES" dirty="0"/>
              <a:t>Principios Cooperativos</a:t>
            </a:r>
            <a:endParaRPr lang="en-US" dirty="0"/>
          </a:p>
        </p:txBody>
      </p:sp>
      <p:sp>
        <p:nvSpPr>
          <p:cNvPr id="3" name="Marcador de contenido 2">
            <a:extLst>
              <a:ext uri="{FF2B5EF4-FFF2-40B4-BE49-F238E27FC236}">
                <a16:creationId xmlns:a16="http://schemas.microsoft.com/office/drawing/2014/main" id="{692BCDAD-E4B9-4824-9234-38CD8ADD39F0}"/>
              </a:ext>
            </a:extLst>
          </p:cNvPr>
          <p:cNvSpPr>
            <a:spLocks noGrp="1"/>
          </p:cNvSpPr>
          <p:nvPr>
            <p:ph idx="1"/>
          </p:nvPr>
        </p:nvSpPr>
        <p:spPr>
          <a:xfrm>
            <a:off x="6336287" y="2160589"/>
            <a:ext cx="2934714" cy="3880773"/>
          </a:xfrm>
        </p:spPr>
        <p:txBody>
          <a:bodyPr>
            <a:normAutofit/>
          </a:bodyPr>
          <a:lstStyle/>
          <a:p>
            <a:pPr>
              <a:lnSpc>
                <a:spcPct val="90000"/>
              </a:lnSpc>
            </a:pPr>
            <a:r>
              <a:rPr lang="es-ES" sz="1700" dirty="0"/>
              <a:t>SOLIDARIDAD</a:t>
            </a:r>
          </a:p>
          <a:p>
            <a:pPr>
              <a:lnSpc>
                <a:spcPct val="90000"/>
              </a:lnSpc>
            </a:pPr>
            <a:r>
              <a:rPr lang="es-ES" sz="1700" dirty="0"/>
              <a:t>GESTION DEMOCRATICA</a:t>
            </a:r>
          </a:p>
          <a:p>
            <a:pPr>
              <a:lnSpc>
                <a:spcPct val="90000"/>
              </a:lnSpc>
            </a:pPr>
            <a:r>
              <a:rPr lang="es-ES" sz="1700" dirty="0"/>
              <a:t>COOPERACION ENTRE COOPERATIVAS </a:t>
            </a:r>
          </a:p>
          <a:p>
            <a:pPr>
              <a:lnSpc>
                <a:spcPct val="90000"/>
              </a:lnSpc>
            </a:pPr>
            <a:r>
              <a:rPr lang="es-ES" sz="1700" dirty="0"/>
              <a:t>PARTICPACION ECONOMICA IGUALITARIA</a:t>
            </a:r>
          </a:p>
          <a:p>
            <a:pPr>
              <a:lnSpc>
                <a:spcPct val="90000"/>
              </a:lnSpc>
            </a:pPr>
            <a:r>
              <a:rPr lang="es-ES" sz="1700" dirty="0"/>
              <a:t>EDUCACION FORMACION E INFORMACION</a:t>
            </a:r>
          </a:p>
          <a:p>
            <a:pPr>
              <a:lnSpc>
                <a:spcPct val="90000"/>
              </a:lnSpc>
            </a:pPr>
            <a:r>
              <a:rPr lang="es-ES" sz="1700" dirty="0"/>
              <a:t>INTERES POR LA COMUNIDAD </a:t>
            </a:r>
          </a:p>
          <a:p>
            <a:pPr>
              <a:lnSpc>
                <a:spcPct val="90000"/>
              </a:lnSpc>
            </a:pPr>
            <a:r>
              <a:rPr lang="es-ES" sz="1700" dirty="0"/>
              <a:t>ADHESION VOLUNTARIA ABIERTA </a:t>
            </a:r>
            <a:endParaRPr lang="en-US" sz="1700" dirty="0"/>
          </a:p>
        </p:txBody>
      </p:sp>
      <p:pic>
        <p:nvPicPr>
          <p:cNvPr id="5" name="Imagen 4" descr="Patrón de fondo&#10;&#10;Descripción generada automáticamente">
            <a:extLst>
              <a:ext uri="{FF2B5EF4-FFF2-40B4-BE49-F238E27FC236}">
                <a16:creationId xmlns:a16="http://schemas.microsoft.com/office/drawing/2014/main" id="{FA28C73C-619E-4706-82FD-F68F5412EEFA}"/>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3639" r="3118" b="2"/>
          <a:stretch/>
        </p:blipFill>
        <p:spPr>
          <a:xfrm>
            <a:off x="677334" y="2159331"/>
            <a:ext cx="5423429" cy="3882362"/>
          </a:xfrm>
          <a:prstGeom prst="rect">
            <a:avLst/>
          </a:prstGeom>
        </p:spPr>
      </p:pic>
      <p:sp>
        <p:nvSpPr>
          <p:cNvPr id="6" name="CuadroTexto 5">
            <a:extLst>
              <a:ext uri="{FF2B5EF4-FFF2-40B4-BE49-F238E27FC236}">
                <a16:creationId xmlns:a16="http://schemas.microsoft.com/office/drawing/2014/main" id="{798D0F2B-F6ED-4C9C-ADBF-0948A3A89277}"/>
              </a:ext>
            </a:extLst>
          </p:cNvPr>
          <p:cNvSpPr txBox="1"/>
          <p:nvPr/>
        </p:nvSpPr>
        <p:spPr>
          <a:xfrm>
            <a:off x="3509990" y="5841638"/>
            <a:ext cx="2590773"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www.jblasgarcia.com/2019/04/tecnica-cooperativa-4-2-1-como.html">
                  <a:extLst>
                    <a:ext uri="{A12FA001-AC4F-418D-AE19-62706E023703}">
                      <ahyp:hlinkClr xmlns:ahyp="http://schemas.microsoft.com/office/drawing/2018/hyperlinkcolor" val="tx"/>
                    </a:ext>
                  </a:extLst>
                </a:hlinkClick>
              </a:rPr>
              <a:t>Esta foto</a:t>
            </a:r>
            <a:r>
              <a:rPr lang="en-US" sz="700">
                <a:solidFill>
                  <a:srgbClr val="FFFFFF"/>
                </a:solidFill>
              </a:rPr>
              <a:t> de Autor desconocido está bajo licencia </a:t>
            </a:r>
            <a:r>
              <a:rPr lang="en-US" sz="700">
                <a:solidFill>
                  <a:srgbClr val="FFFFFF"/>
                </a:solidFill>
                <a:hlinkClick r:id="rId4" tooltip="https://creativecommons.org/licenses/by-nc/3.0/">
                  <a:extLst>
                    <a:ext uri="{A12FA001-AC4F-418D-AE19-62706E023703}">
                      <ahyp:hlinkClr xmlns:ahyp="http://schemas.microsoft.com/office/drawing/2018/hyperlinkcolor" val="tx"/>
                    </a:ext>
                  </a:extLst>
                </a:hlinkClick>
              </a:rPr>
              <a:t>CC BY-NC</a:t>
            </a:r>
            <a:endParaRPr lang="en-US" sz="700">
              <a:solidFill>
                <a:srgbClr val="FFFFFF"/>
              </a:solidFill>
            </a:endParaRPr>
          </a:p>
        </p:txBody>
      </p:sp>
    </p:spTree>
    <p:extLst>
      <p:ext uri="{BB962C8B-B14F-4D97-AF65-F5344CB8AC3E}">
        <p14:creationId xmlns:p14="http://schemas.microsoft.com/office/powerpoint/2010/main" val="3965111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n 4" descr="Imagen que contiene edificio, exterior, firmar, lado&#10;&#10;Descripción generada automáticamente">
            <a:extLst>
              <a:ext uri="{FF2B5EF4-FFF2-40B4-BE49-F238E27FC236}">
                <a16:creationId xmlns:a16="http://schemas.microsoft.com/office/drawing/2014/main" id="{BBCBDC93-7B62-4DFF-91B3-1ECCDE20ABA6}"/>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r="33288" b="-1"/>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ítulo 1">
            <a:extLst>
              <a:ext uri="{FF2B5EF4-FFF2-40B4-BE49-F238E27FC236}">
                <a16:creationId xmlns:a16="http://schemas.microsoft.com/office/drawing/2014/main" id="{BBE9A0FB-1702-410C-8C47-CE35385AB614}"/>
              </a:ext>
            </a:extLst>
          </p:cNvPr>
          <p:cNvSpPr>
            <a:spLocks noGrp="1"/>
          </p:cNvSpPr>
          <p:nvPr>
            <p:ph type="title"/>
          </p:nvPr>
        </p:nvSpPr>
        <p:spPr>
          <a:xfrm>
            <a:off x="677333" y="609600"/>
            <a:ext cx="3851123" cy="1320800"/>
          </a:xfrm>
        </p:spPr>
        <p:txBody>
          <a:bodyPr>
            <a:normAutofit/>
          </a:bodyPr>
          <a:lstStyle/>
          <a:p>
            <a:pPr>
              <a:lnSpc>
                <a:spcPct val="90000"/>
              </a:lnSpc>
            </a:pPr>
            <a:r>
              <a:rPr lang="es-ES" sz="2800" dirty="0"/>
              <a:t>Recomendación OIT 193 Obligación del Estado</a:t>
            </a:r>
            <a:endParaRPr lang="en-US" sz="2800" dirty="0"/>
          </a:p>
        </p:txBody>
      </p:sp>
      <p:sp>
        <p:nvSpPr>
          <p:cNvPr id="3" name="Marcador de contenido 2">
            <a:extLst>
              <a:ext uri="{FF2B5EF4-FFF2-40B4-BE49-F238E27FC236}">
                <a16:creationId xmlns:a16="http://schemas.microsoft.com/office/drawing/2014/main" id="{9ECEEE9D-856A-43C2-AAA3-8A0047B10B89}"/>
              </a:ext>
            </a:extLst>
          </p:cNvPr>
          <p:cNvSpPr>
            <a:spLocks noGrp="1"/>
          </p:cNvSpPr>
          <p:nvPr>
            <p:ph idx="1"/>
          </p:nvPr>
        </p:nvSpPr>
        <p:spPr>
          <a:xfrm>
            <a:off x="677334" y="2160589"/>
            <a:ext cx="3851122" cy="3880773"/>
          </a:xfrm>
        </p:spPr>
        <p:txBody>
          <a:bodyPr>
            <a:normAutofit/>
          </a:bodyPr>
          <a:lstStyle/>
          <a:p>
            <a:r>
              <a:rPr lang="es-ES" dirty="0"/>
              <a:t>Poder legislativo</a:t>
            </a:r>
          </a:p>
          <a:p>
            <a:r>
              <a:rPr lang="es-ES" dirty="0"/>
              <a:t>Poder Judicial </a:t>
            </a:r>
          </a:p>
          <a:p>
            <a:r>
              <a:rPr lang="es-ES" dirty="0"/>
              <a:t>Poder Ejecutivo</a:t>
            </a:r>
          </a:p>
          <a:p>
            <a:r>
              <a:rPr lang="es-ES" dirty="0"/>
              <a:t>MPF</a:t>
            </a:r>
          </a:p>
          <a:p>
            <a:r>
              <a:rPr lang="es-ES" dirty="0"/>
              <a:t>Ley de concursos y quiebras art. 48 bis y 191 bis</a:t>
            </a:r>
            <a:endParaRPr lang="en-US" dirty="0"/>
          </a:p>
        </p:txBody>
      </p:sp>
      <p:sp>
        <p:nvSpPr>
          <p:cNvPr id="6" name="CuadroTexto 5">
            <a:extLst>
              <a:ext uri="{FF2B5EF4-FFF2-40B4-BE49-F238E27FC236}">
                <a16:creationId xmlns:a16="http://schemas.microsoft.com/office/drawing/2014/main" id="{E0FAA752-D181-4822-AD0C-B0F2F260984B}"/>
              </a:ext>
            </a:extLst>
          </p:cNvPr>
          <p:cNvSpPr txBox="1"/>
          <p:nvPr/>
        </p:nvSpPr>
        <p:spPr>
          <a:xfrm>
            <a:off x="9745496" y="6657945"/>
            <a:ext cx="2446504"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s://rpdnoticias.com/la-oit-pide-una-garantia-laboral-universal-ante-el-avance-de-la-robotizacion/">
                  <a:extLst>
                    <a:ext uri="{A12FA001-AC4F-418D-AE19-62706E023703}">
                      <ahyp:hlinkClr xmlns:ahyp="http://schemas.microsoft.com/office/drawing/2018/hyperlinkcolor" val="tx"/>
                    </a:ext>
                  </a:extLst>
                </a:hlinkClick>
              </a:rPr>
              <a:t>Esta foto</a:t>
            </a:r>
            <a:r>
              <a:rPr lang="en-US" sz="700">
                <a:solidFill>
                  <a:srgbClr val="FFFFFF"/>
                </a:solidFill>
              </a:rPr>
              <a:t> de Autor desconocido está bajo licencia </a:t>
            </a:r>
            <a:r>
              <a:rPr lang="en-US" sz="700">
                <a:solidFill>
                  <a:srgbClr val="FFFFFF"/>
                </a:solidFill>
                <a:hlinkClick r:id="rId4" tooltip="https://creativecommons.org/licenses/by/3.0/">
                  <a:extLst>
                    <a:ext uri="{A12FA001-AC4F-418D-AE19-62706E023703}">
                      <ahyp:hlinkClr xmlns:ahyp="http://schemas.microsoft.com/office/drawing/2018/hyperlinkcolor" val="tx"/>
                    </a:ext>
                  </a:extLst>
                </a:hlinkClick>
              </a:rPr>
              <a:t>CC BY</a:t>
            </a:r>
            <a:endParaRPr lang="en-US" sz="700">
              <a:solidFill>
                <a:srgbClr val="FFFFFF"/>
              </a:solidFill>
            </a:endParaRPr>
          </a:p>
        </p:txBody>
      </p:sp>
    </p:spTree>
    <p:extLst>
      <p:ext uri="{BB962C8B-B14F-4D97-AF65-F5344CB8AC3E}">
        <p14:creationId xmlns:p14="http://schemas.microsoft.com/office/powerpoint/2010/main" val="33550022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6A0F461-CB9E-4EC0-8433-66FCD5473C7B}"/>
              </a:ext>
            </a:extLst>
          </p:cNvPr>
          <p:cNvSpPr>
            <a:spLocks noGrp="1"/>
          </p:cNvSpPr>
          <p:nvPr>
            <p:ph type="title"/>
          </p:nvPr>
        </p:nvSpPr>
        <p:spPr/>
        <p:txBody>
          <a:bodyPr>
            <a:normAutofit/>
          </a:bodyPr>
          <a:lstStyle/>
          <a:p>
            <a:r>
              <a:rPr lang="es-ES" dirty="0"/>
              <a:t>DIRECCION DE PROGRAMAS DE INCLUSION ECONOMICA</a:t>
            </a:r>
            <a:endParaRPr lang="en-US" dirty="0"/>
          </a:p>
        </p:txBody>
      </p:sp>
      <p:sp>
        <p:nvSpPr>
          <p:cNvPr id="3" name="Marcador de contenido 2">
            <a:extLst>
              <a:ext uri="{FF2B5EF4-FFF2-40B4-BE49-F238E27FC236}">
                <a16:creationId xmlns:a16="http://schemas.microsoft.com/office/drawing/2014/main" id="{60AF78DD-958A-4798-9992-47155E79F830}"/>
              </a:ext>
            </a:extLst>
          </p:cNvPr>
          <p:cNvSpPr>
            <a:spLocks noGrp="1"/>
          </p:cNvSpPr>
          <p:nvPr>
            <p:ph idx="1"/>
          </p:nvPr>
        </p:nvSpPr>
        <p:spPr/>
        <p:txBody>
          <a:bodyPr/>
          <a:lstStyle/>
          <a:p>
            <a:endParaRPr lang="es-ES" dirty="0"/>
          </a:p>
          <a:p>
            <a:r>
              <a:rPr lang="es-ES" dirty="0"/>
              <a:t>Decisión Administrativa 723/2020 5 de mayo del 2020</a:t>
            </a:r>
          </a:p>
          <a:p>
            <a:endParaRPr lang="es-ES" dirty="0"/>
          </a:p>
          <a:p>
            <a:r>
              <a:rPr lang="es-ES" dirty="0"/>
              <a:t>Decisión administrativa 1286/2020</a:t>
            </a:r>
          </a:p>
          <a:p>
            <a:endParaRPr lang="es-ES" dirty="0"/>
          </a:p>
          <a:p>
            <a:r>
              <a:rPr lang="es-ES" dirty="0"/>
              <a:t>A cargo Eduardo Murua </a:t>
            </a:r>
            <a:endParaRPr lang="en-US" dirty="0"/>
          </a:p>
        </p:txBody>
      </p:sp>
      <p:pic>
        <p:nvPicPr>
          <p:cNvPr id="5" name="Imagen 4" descr="Una captura de pantalla de un celular con texto e imagen&#10;&#10;Descripción generada automáticamente con confianza media">
            <a:extLst>
              <a:ext uri="{FF2B5EF4-FFF2-40B4-BE49-F238E27FC236}">
                <a16:creationId xmlns:a16="http://schemas.microsoft.com/office/drawing/2014/main" id="{F3A33531-8C74-4E44-A370-4DE67706EF52}"/>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335147" y="5319692"/>
            <a:ext cx="2857500" cy="723900"/>
          </a:xfrm>
          <a:prstGeom prst="rect">
            <a:avLst/>
          </a:prstGeom>
        </p:spPr>
      </p:pic>
    </p:spTree>
    <p:extLst>
      <p:ext uri="{BB962C8B-B14F-4D97-AF65-F5344CB8AC3E}">
        <p14:creationId xmlns:p14="http://schemas.microsoft.com/office/powerpoint/2010/main" val="17371522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n 4" descr="Interfaz de usuario gráfica&#10;&#10;Descripción generada automáticamente">
            <a:extLst>
              <a:ext uri="{FF2B5EF4-FFF2-40B4-BE49-F238E27FC236}">
                <a16:creationId xmlns:a16="http://schemas.microsoft.com/office/drawing/2014/main" id="{2AC747DF-7EF4-452F-B6D1-782BC8893D57}"/>
              </a:ext>
            </a:extLst>
          </p:cNvPr>
          <p:cNvPicPr>
            <a:picLocks noChangeAspect="1"/>
          </p:cNvPicPr>
          <p:nvPr/>
        </p:nvPicPr>
        <p:blipFill rotWithShape="1">
          <a:blip r:embed="rId2">
            <a:alphaModFix amt="40000"/>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9468" b="1950"/>
          <a:stretch/>
        </p:blipFill>
        <p:spPr>
          <a:xfrm>
            <a:off x="21" y="10"/>
            <a:ext cx="12191979" cy="6857990"/>
          </a:xfrm>
          <a:prstGeom prst="rect">
            <a:avLst/>
          </a:prstGeom>
        </p:spPr>
      </p:pic>
      <p:sp>
        <p:nvSpPr>
          <p:cNvPr id="2" name="Título 1">
            <a:extLst>
              <a:ext uri="{FF2B5EF4-FFF2-40B4-BE49-F238E27FC236}">
                <a16:creationId xmlns:a16="http://schemas.microsoft.com/office/drawing/2014/main" id="{B4E94E9E-96A1-4842-A200-E7271308CF0B}"/>
              </a:ext>
            </a:extLst>
          </p:cNvPr>
          <p:cNvSpPr>
            <a:spLocks noGrp="1"/>
          </p:cNvSpPr>
          <p:nvPr>
            <p:ph type="title"/>
          </p:nvPr>
        </p:nvSpPr>
        <p:spPr>
          <a:xfrm>
            <a:off x="841249" y="941832"/>
            <a:ext cx="10506456" cy="2057400"/>
          </a:xfrm>
        </p:spPr>
        <p:txBody>
          <a:bodyPr anchor="b">
            <a:normAutofit/>
          </a:bodyPr>
          <a:lstStyle/>
          <a:p>
            <a:r>
              <a:rPr lang="es-ES" sz="5000" dirty="0"/>
              <a:t>Cooperativas de trabajo </a:t>
            </a:r>
            <a:endParaRPr lang="en-US" sz="5000" dirty="0"/>
          </a:p>
        </p:txBody>
      </p:sp>
      <p:sp>
        <p:nvSpPr>
          <p:cNvPr id="3" name="Marcador de contenido 2">
            <a:extLst>
              <a:ext uri="{FF2B5EF4-FFF2-40B4-BE49-F238E27FC236}">
                <a16:creationId xmlns:a16="http://schemas.microsoft.com/office/drawing/2014/main" id="{921B8291-F718-4404-B167-CF349D0D9438}"/>
              </a:ext>
            </a:extLst>
          </p:cNvPr>
          <p:cNvSpPr>
            <a:spLocks noGrp="1"/>
          </p:cNvSpPr>
          <p:nvPr>
            <p:ph idx="1"/>
          </p:nvPr>
        </p:nvSpPr>
        <p:spPr>
          <a:xfrm>
            <a:off x="841248" y="3502152"/>
            <a:ext cx="10506456" cy="2670048"/>
          </a:xfrm>
        </p:spPr>
        <p:txBody>
          <a:bodyPr>
            <a:normAutofit/>
          </a:bodyPr>
          <a:lstStyle/>
          <a:p>
            <a:r>
              <a:rPr lang="es-ES" sz="2000" dirty="0"/>
              <a:t>No tienen normativa propia</a:t>
            </a:r>
          </a:p>
          <a:p>
            <a:r>
              <a:rPr lang="es-ES" sz="2000" dirty="0"/>
              <a:t>Incluìdas en ley 20.337  sin normas específicas</a:t>
            </a:r>
          </a:p>
          <a:p>
            <a:r>
              <a:rPr lang="es-ES" sz="2000" dirty="0"/>
              <a:t>Dependen del INAES  </a:t>
            </a:r>
          </a:p>
          <a:p>
            <a:r>
              <a:rPr lang="es-ES" sz="2000" dirty="0"/>
              <a:t>Ley 26684 que reforma la ley de concursos y quiebras </a:t>
            </a:r>
          </a:p>
          <a:p>
            <a:r>
              <a:rPr lang="es-ES" sz="2000" dirty="0"/>
              <a:t>Forma de trabajo digno. Ver recomendación 193 de la OIT</a:t>
            </a:r>
            <a:endParaRPr lang="en-US" sz="2000" dirty="0"/>
          </a:p>
        </p:txBody>
      </p:sp>
    </p:spTree>
    <p:extLst>
      <p:ext uri="{BB962C8B-B14F-4D97-AF65-F5344CB8AC3E}">
        <p14:creationId xmlns:p14="http://schemas.microsoft.com/office/powerpoint/2010/main" val="319848359"/>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n 4" descr="Imagen que contiene animal, coral&#10;&#10;Descripción generada automáticamente">
            <a:extLst>
              <a:ext uri="{FF2B5EF4-FFF2-40B4-BE49-F238E27FC236}">
                <a16:creationId xmlns:a16="http://schemas.microsoft.com/office/drawing/2014/main" id="{3ACCD837-68E6-4C4C-80AE-84E0E7649116}"/>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5062" r="7830" b="-2"/>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ítulo 1">
            <a:extLst>
              <a:ext uri="{FF2B5EF4-FFF2-40B4-BE49-F238E27FC236}">
                <a16:creationId xmlns:a16="http://schemas.microsoft.com/office/drawing/2014/main" id="{80D5B666-B32E-43BB-9F09-6FECC8FDA155}"/>
              </a:ext>
            </a:extLst>
          </p:cNvPr>
          <p:cNvSpPr>
            <a:spLocks noGrp="1"/>
          </p:cNvSpPr>
          <p:nvPr>
            <p:ph type="title"/>
          </p:nvPr>
        </p:nvSpPr>
        <p:spPr>
          <a:xfrm>
            <a:off x="677333" y="609600"/>
            <a:ext cx="3851123" cy="1320800"/>
          </a:xfrm>
        </p:spPr>
        <p:txBody>
          <a:bodyPr>
            <a:normAutofit/>
          </a:bodyPr>
          <a:lstStyle/>
          <a:p>
            <a:r>
              <a:rPr lang="es-ES" dirty="0"/>
              <a:t>COVID 19 cooperativas</a:t>
            </a:r>
            <a:endParaRPr lang="en-US" dirty="0"/>
          </a:p>
        </p:txBody>
      </p:sp>
      <p:sp>
        <p:nvSpPr>
          <p:cNvPr id="3" name="Marcador de contenido 2">
            <a:extLst>
              <a:ext uri="{FF2B5EF4-FFF2-40B4-BE49-F238E27FC236}">
                <a16:creationId xmlns:a16="http://schemas.microsoft.com/office/drawing/2014/main" id="{B9C2FC01-CA49-4D49-A773-312835EAFED9}"/>
              </a:ext>
            </a:extLst>
          </p:cNvPr>
          <p:cNvSpPr>
            <a:spLocks noGrp="1"/>
          </p:cNvSpPr>
          <p:nvPr>
            <p:ph idx="1"/>
          </p:nvPr>
        </p:nvSpPr>
        <p:spPr>
          <a:xfrm>
            <a:off x="677334" y="2160589"/>
            <a:ext cx="3851122" cy="3880773"/>
          </a:xfrm>
        </p:spPr>
        <p:txBody>
          <a:bodyPr>
            <a:normAutofit/>
          </a:bodyPr>
          <a:lstStyle/>
          <a:p>
            <a:pPr>
              <a:lnSpc>
                <a:spcPct val="90000"/>
              </a:lnSpc>
            </a:pPr>
            <a:r>
              <a:rPr lang="es-ES" sz="1400" dirty="0"/>
              <a:t>E</a:t>
            </a:r>
            <a:r>
              <a:rPr lang="en-US" sz="1400" dirty="0" err="1"/>
              <a:t>ncuesta</a:t>
            </a:r>
            <a:r>
              <a:rPr lang="en-US" sz="1400" dirty="0"/>
              <a:t> UBA, INAES  y Universidad Nacional Arturo </a:t>
            </a:r>
            <a:r>
              <a:rPr lang="en-US" sz="1400" dirty="0" err="1"/>
              <a:t>Jauretche</a:t>
            </a:r>
            <a:r>
              <a:rPr lang="en-US" sz="1400" dirty="0"/>
              <a:t> </a:t>
            </a:r>
          </a:p>
          <a:p>
            <a:pPr>
              <a:lnSpc>
                <a:spcPct val="90000"/>
              </a:lnSpc>
            </a:pPr>
            <a:r>
              <a:rPr lang="en-US" sz="1400" dirty="0"/>
              <a:t>86 % de las cooperativas se han mantenido </a:t>
            </a:r>
            <a:r>
              <a:rPr lang="en-US" sz="1400" dirty="0" err="1"/>
              <a:t>abiertas</a:t>
            </a:r>
            <a:r>
              <a:rPr lang="en-US" sz="1400" dirty="0"/>
              <a:t> a </a:t>
            </a:r>
            <a:r>
              <a:rPr lang="en-US" sz="1400" dirty="0" err="1"/>
              <a:t>pesar</a:t>
            </a:r>
            <a:r>
              <a:rPr lang="en-US" sz="1400" dirty="0"/>
              <a:t> de la crisis econòmica  </a:t>
            </a:r>
            <a:r>
              <a:rPr lang="en-US" sz="1400" dirty="0" err="1"/>
              <a:t>generada</a:t>
            </a:r>
            <a:r>
              <a:rPr lang="en-US" sz="1400" dirty="0"/>
              <a:t> por el COVID</a:t>
            </a:r>
          </a:p>
          <a:p>
            <a:pPr>
              <a:lnSpc>
                <a:spcPct val="90000"/>
              </a:lnSpc>
            </a:pPr>
            <a:r>
              <a:rPr lang="es-ES" sz="1400" dirty="0">
                <a:latin typeface="Open Sans"/>
              </a:rPr>
              <a:t>E</a:t>
            </a:r>
            <a:r>
              <a:rPr lang="es-ES" sz="1400" b="0" i="0" dirty="0">
                <a:effectLst/>
                <a:latin typeface="Open Sans"/>
              </a:rPr>
              <a:t>l</a:t>
            </a:r>
            <a:r>
              <a:rPr lang="es-ES" sz="1400" b="1" i="0" dirty="0">
                <a:effectLst/>
                <a:latin typeface="Open Sans"/>
              </a:rPr>
              <a:t> porcentaje</a:t>
            </a:r>
            <a:r>
              <a:rPr lang="es-ES" sz="1400" b="0" i="0" dirty="0">
                <a:effectLst/>
                <a:latin typeface="Open Sans"/>
              </a:rPr>
              <a:t> de empresas</a:t>
            </a:r>
            <a:r>
              <a:rPr lang="es-ES" sz="1400" b="1" i="0" dirty="0">
                <a:effectLst/>
                <a:latin typeface="Open Sans"/>
              </a:rPr>
              <a:t> recuperadas y cooperativas</a:t>
            </a:r>
            <a:r>
              <a:rPr lang="es-ES" sz="1400" b="0" i="0" dirty="0">
                <a:effectLst/>
                <a:latin typeface="Open Sans"/>
              </a:rPr>
              <a:t> de trabajo </a:t>
            </a:r>
            <a:r>
              <a:rPr lang="es-ES" sz="1400" b="1" i="0" dirty="0">
                <a:effectLst/>
                <a:latin typeface="Open Sans"/>
              </a:rPr>
              <a:t>ocupadas en tareas declaradas esenciales</a:t>
            </a:r>
            <a:r>
              <a:rPr lang="es-ES" sz="1400" b="0" i="0" dirty="0">
                <a:effectLst/>
                <a:latin typeface="Open Sans"/>
              </a:rPr>
              <a:t> fue bastante alto, el</a:t>
            </a:r>
            <a:r>
              <a:rPr lang="es-ES" sz="1400" b="1" i="0" dirty="0">
                <a:effectLst/>
                <a:latin typeface="Open Sans"/>
              </a:rPr>
              <a:t> 80 por ciento</a:t>
            </a:r>
            <a:r>
              <a:rPr lang="es-ES" sz="1400" b="0" i="0" dirty="0">
                <a:effectLst/>
                <a:latin typeface="Open Sans"/>
              </a:rPr>
              <a:t> para el total de la muestra. Esto se debió al elevado número de cooperativas que realizan actividades esenciales</a:t>
            </a:r>
          </a:p>
          <a:p>
            <a:pPr>
              <a:lnSpc>
                <a:spcPct val="90000"/>
              </a:lnSpc>
            </a:pPr>
            <a:r>
              <a:rPr lang="es-ES" sz="1400" b="0" i="0" dirty="0">
                <a:effectLst/>
                <a:latin typeface="Open Sans"/>
              </a:rPr>
              <a:t>en algunos casos a que se reconvirtieron, como por ejemplo las textiles que pasaron a fabricar barbijos y ropa para el personal de salud, o alcohol en gel.</a:t>
            </a:r>
          </a:p>
          <a:p>
            <a:pPr>
              <a:lnSpc>
                <a:spcPct val="90000"/>
              </a:lnSpc>
            </a:pPr>
            <a:endParaRPr lang="en-US" sz="1400" dirty="0"/>
          </a:p>
        </p:txBody>
      </p:sp>
    </p:spTree>
    <p:extLst>
      <p:ext uri="{BB962C8B-B14F-4D97-AF65-F5344CB8AC3E}">
        <p14:creationId xmlns:p14="http://schemas.microsoft.com/office/powerpoint/2010/main" val="2816240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DE62B1-7D28-49A2-B66D-5F723A1A15EF}"/>
              </a:ext>
            </a:extLst>
          </p:cNvPr>
          <p:cNvSpPr>
            <a:spLocks noGrp="1"/>
          </p:cNvSpPr>
          <p:nvPr>
            <p:ph type="title"/>
          </p:nvPr>
        </p:nvSpPr>
        <p:spPr/>
        <p:txBody>
          <a:bodyPr/>
          <a:lstStyle/>
          <a:p>
            <a:r>
              <a:rPr lang="es-ES" dirty="0"/>
              <a:t>Jurisprudencia. Labor pretoriana</a:t>
            </a:r>
            <a:endParaRPr lang="en-US" dirty="0"/>
          </a:p>
        </p:txBody>
      </p:sp>
      <p:sp>
        <p:nvSpPr>
          <p:cNvPr id="3" name="Marcador de contenido 2">
            <a:extLst>
              <a:ext uri="{FF2B5EF4-FFF2-40B4-BE49-F238E27FC236}">
                <a16:creationId xmlns:a16="http://schemas.microsoft.com/office/drawing/2014/main" id="{C0E2E822-4185-4381-8177-8D7A885547D9}"/>
              </a:ext>
            </a:extLst>
          </p:cNvPr>
          <p:cNvSpPr>
            <a:spLocks noGrp="1"/>
          </p:cNvSpPr>
          <p:nvPr>
            <p:ph idx="1"/>
          </p:nvPr>
        </p:nvSpPr>
        <p:spPr>
          <a:xfrm>
            <a:off x="677334" y="1585914"/>
            <a:ext cx="10714566" cy="5233986"/>
          </a:xfrm>
        </p:spPr>
        <p:txBody>
          <a:bodyPr>
            <a:normAutofit lnSpcReduction="10000"/>
          </a:bodyPr>
          <a:lstStyle/>
          <a:p>
            <a:r>
              <a:rPr lang="es-ES" dirty="0"/>
              <a:t>La ley reconoce en el caso de salvataje legitimación a la cooperativa en formación . Pero hay más casos en los cuales se les reconoce legitimación . Por ejemplo para pedir medidas cautelares (Productos La </a:t>
            </a:r>
            <a:r>
              <a:rPr lang="es-ES" dirty="0" err="1"/>
              <a:t>Nirva</a:t>
            </a:r>
            <a:r>
              <a:rPr lang="es-ES" dirty="0"/>
              <a:t> o Tres Arroyos) </a:t>
            </a:r>
          </a:p>
          <a:p>
            <a:r>
              <a:rPr lang="es-ES" dirty="0"/>
              <a:t>Para la admisibilidad del pedido de continuación criterio de flexibilidad Cfr. </a:t>
            </a:r>
            <a:r>
              <a:rPr lang="es-ES" dirty="0" err="1"/>
              <a:t>Underlean</a:t>
            </a:r>
            <a:r>
              <a:rPr lang="es-ES" dirty="0"/>
              <a:t> SRL s/ quiebra 13/7/2017 Sala F  en vs Lanera Austral SA s/ quiebra Sala A</a:t>
            </a:r>
          </a:p>
          <a:p>
            <a:r>
              <a:rPr lang="es-ES" dirty="0"/>
              <a:t>Inmediatez de la continuación? No solo para el caso del art. 189 y no para 190 Juntares SA s/ quiebra Sala D </a:t>
            </a:r>
          </a:p>
          <a:p>
            <a:r>
              <a:rPr lang="es-ES" dirty="0"/>
              <a:t>Plan de explotación =</a:t>
            </a:r>
          </a:p>
          <a:p>
            <a:r>
              <a:rPr lang="es-ES" dirty="0"/>
              <a:t>Cómputo de integrantes. </a:t>
            </a:r>
            <a:r>
              <a:rPr lang="es-ES" dirty="0" err="1"/>
              <a:t>Idem</a:t>
            </a:r>
            <a:r>
              <a:rPr lang="es-ES" dirty="0"/>
              <a:t> Juntares y sala B Aceros Sud SA s/ quiebra 12/7/2018</a:t>
            </a:r>
          </a:p>
          <a:p>
            <a:r>
              <a:rPr lang="es-ES" dirty="0"/>
              <a:t> Valor canon locativo. No es el del mercado y no debe obstaculizar la finalidad de la norma (Establecimiento grafico Vulcano s/ quiebra Sala B 5/11/2019, Sala F 4/2/2020 </a:t>
            </a:r>
            <a:r>
              <a:rPr lang="es-ES" dirty="0" err="1"/>
              <a:t>Wunder</a:t>
            </a:r>
            <a:r>
              <a:rPr lang="es-ES" dirty="0"/>
              <a:t> </a:t>
            </a:r>
            <a:r>
              <a:rPr lang="es-ES" dirty="0" err="1"/>
              <a:t>Pharm</a:t>
            </a:r>
            <a:r>
              <a:rPr lang="es-ES" dirty="0"/>
              <a:t> SRL</a:t>
            </a:r>
          </a:p>
          <a:p>
            <a:r>
              <a:rPr lang="es-ES" dirty="0" err="1"/>
              <a:t>Adquisiciòn</a:t>
            </a:r>
            <a:r>
              <a:rPr lang="es-ES" dirty="0"/>
              <a:t> de los bienes; venta directa  Sala E Canteras Zafiro SA s/ quiebra 18/12/2019, sin llamado a mejorar oferta Industrias ganaderas Inga Sala B 23/11/2016</a:t>
            </a:r>
          </a:p>
          <a:p>
            <a:r>
              <a:rPr lang="es-ES" dirty="0"/>
              <a:t>Compra parcial  </a:t>
            </a:r>
            <a:r>
              <a:rPr lang="es-ES" dirty="0" err="1"/>
              <a:t>Rabbione</a:t>
            </a:r>
            <a:r>
              <a:rPr lang="es-ES" dirty="0"/>
              <a:t> su Transporte  Sala B 23/10/2014 Sala C </a:t>
            </a:r>
            <a:r>
              <a:rPr lang="es-ES" dirty="0" err="1"/>
              <a:t>Grintek</a:t>
            </a:r>
            <a:r>
              <a:rPr lang="es-ES" dirty="0"/>
              <a:t> s/ quiebra 10/11/2016</a:t>
            </a:r>
          </a:p>
          <a:p>
            <a:r>
              <a:rPr lang="es-ES" dirty="0"/>
              <a:t>Compensación por el valor total del crédito Sala E </a:t>
            </a:r>
            <a:r>
              <a:rPr lang="es-ES" dirty="0" err="1"/>
              <a:t>Vandenfil</a:t>
            </a:r>
            <a:r>
              <a:rPr lang="es-ES" dirty="0"/>
              <a:t> SA S/quiebra 26/12/2019 </a:t>
            </a:r>
            <a:r>
              <a:rPr lang="es-ES" dirty="0" err="1"/>
              <a:t>Nostarco</a:t>
            </a:r>
            <a:r>
              <a:rPr lang="es-ES" dirty="0"/>
              <a:t> s/ quiebra Sala D 28/4/2016 Ramos hermanos Sala B 5/7/2016, </a:t>
            </a:r>
            <a:r>
              <a:rPr lang="es-ES" dirty="0" err="1"/>
              <a:t>Underlean</a:t>
            </a:r>
            <a:r>
              <a:rPr lang="es-ES" dirty="0"/>
              <a:t> SRL Sala F 13/7/2017</a:t>
            </a:r>
          </a:p>
          <a:p>
            <a:endParaRPr lang="es-ES" dirty="0"/>
          </a:p>
          <a:p>
            <a:endParaRPr lang="es-ES" dirty="0"/>
          </a:p>
          <a:p>
            <a:endParaRPr lang="en-US" dirty="0"/>
          </a:p>
        </p:txBody>
      </p:sp>
    </p:spTree>
    <p:extLst>
      <p:ext uri="{BB962C8B-B14F-4D97-AF65-F5344CB8AC3E}">
        <p14:creationId xmlns:p14="http://schemas.microsoft.com/office/powerpoint/2010/main" val="380390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F6A2737-A19F-42DB-9E04-594ED5BF304B}"/>
              </a:ext>
            </a:extLst>
          </p:cNvPr>
          <p:cNvSpPr>
            <a:spLocks noGrp="1"/>
          </p:cNvSpPr>
          <p:nvPr>
            <p:ph type="title"/>
          </p:nvPr>
        </p:nvSpPr>
        <p:spPr/>
        <p:txBody>
          <a:bodyPr anchor="t">
            <a:normAutofit/>
          </a:bodyPr>
          <a:lstStyle/>
          <a:p>
            <a:r>
              <a:rPr lang="es-ES" dirty="0"/>
              <a:t>LEY DE CONCURSOS Y QUIEBRAS INSUFICIENTE</a:t>
            </a:r>
            <a:endParaRPr lang="en-US" dirty="0"/>
          </a:p>
        </p:txBody>
      </p:sp>
      <p:sp>
        <p:nvSpPr>
          <p:cNvPr id="3" name="Marcador de contenido 2">
            <a:extLst>
              <a:ext uri="{FF2B5EF4-FFF2-40B4-BE49-F238E27FC236}">
                <a16:creationId xmlns:a16="http://schemas.microsoft.com/office/drawing/2014/main" id="{EFD389DD-8B1B-4F70-AE7F-A976253730E5}"/>
              </a:ext>
            </a:extLst>
          </p:cNvPr>
          <p:cNvSpPr>
            <a:spLocks noGrp="1"/>
          </p:cNvSpPr>
          <p:nvPr>
            <p:ph idx="1"/>
          </p:nvPr>
        </p:nvSpPr>
        <p:spPr>
          <a:xfrm>
            <a:off x="6336287" y="2160589"/>
            <a:ext cx="2934714" cy="3880773"/>
          </a:xfrm>
        </p:spPr>
        <p:txBody>
          <a:bodyPr>
            <a:normAutofit/>
          </a:bodyPr>
          <a:lstStyle/>
          <a:p>
            <a:pPr>
              <a:lnSpc>
                <a:spcPct val="90000"/>
              </a:lnSpc>
            </a:pPr>
            <a:r>
              <a:rPr lang="es-ES"/>
              <a:t>PROYECTO DE LEY DE EMPRESAS RECUPERADAS 6261 </a:t>
            </a:r>
          </a:p>
          <a:p>
            <a:pPr>
              <a:lnSpc>
                <a:spcPct val="90000"/>
              </a:lnSpc>
            </a:pPr>
            <a:r>
              <a:rPr lang="es-ES"/>
              <a:t>Se declara de interés público y social el proceso de recuperación de empresas por parte de sus trabajadoras y trabajadores, como posibles continuadores de la explotación productiva, cualquiera sea su forma o causa </a:t>
            </a:r>
            <a:endParaRPr lang="en-US"/>
          </a:p>
        </p:txBody>
      </p:sp>
      <p:pic>
        <p:nvPicPr>
          <p:cNvPr id="5" name="Imagen 4" descr="Dibujo de un edificio&#10;&#10;Descripción generada automáticamente">
            <a:extLst>
              <a:ext uri="{FF2B5EF4-FFF2-40B4-BE49-F238E27FC236}">
                <a16:creationId xmlns:a16="http://schemas.microsoft.com/office/drawing/2014/main" id="{82E8E326-7270-4644-AA4F-DADA3644E541}"/>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6952" r="14819"/>
          <a:stretch/>
        </p:blipFill>
        <p:spPr>
          <a:xfrm>
            <a:off x="677334" y="2159331"/>
            <a:ext cx="5423429" cy="3882362"/>
          </a:xfrm>
          <a:prstGeom prst="rect">
            <a:avLst/>
          </a:prstGeom>
        </p:spPr>
      </p:pic>
      <p:sp>
        <p:nvSpPr>
          <p:cNvPr id="6" name="CuadroTexto 5">
            <a:extLst>
              <a:ext uri="{FF2B5EF4-FFF2-40B4-BE49-F238E27FC236}">
                <a16:creationId xmlns:a16="http://schemas.microsoft.com/office/drawing/2014/main" id="{6C3502D4-8E89-4CC2-B8AB-ABED6FCF3403}"/>
              </a:ext>
            </a:extLst>
          </p:cNvPr>
          <p:cNvSpPr txBox="1"/>
          <p:nvPr/>
        </p:nvSpPr>
        <p:spPr>
          <a:xfrm>
            <a:off x="3524417" y="5841638"/>
            <a:ext cx="2576346"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commons.wikimedia.org/wiki/File:Congreso_de_la_Naci%C3%B3n_Argentina_02.jpg">
                  <a:extLst>
                    <a:ext uri="{A12FA001-AC4F-418D-AE19-62706E023703}">
                      <ahyp:hlinkClr xmlns:ahyp="http://schemas.microsoft.com/office/drawing/2018/hyperlinkcolor" val="tx"/>
                    </a:ext>
                  </a:extLst>
                </a:hlinkClick>
              </a:rPr>
              <a:t>Esta foto</a:t>
            </a:r>
            <a:r>
              <a:rPr lang="en-US" sz="700">
                <a:solidFill>
                  <a:srgbClr val="FFFFFF"/>
                </a:solidFill>
              </a:rPr>
              <a:t> de Autor desconocido está bajo licencia </a:t>
            </a:r>
            <a:r>
              <a:rPr lang="en-US" sz="700">
                <a:solidFill>
                  <a:srgbClr val="FFFFFF"/>
                </a:solidFill>
                <a:hlinkClick r:id="rId4" tooltip="https://creativecommons.org/licenses/by-sa/3.0/">
                  <a:extLst>
                    <a:ext uri="{A12FA001-AC4F-418D-AE19-62706E023703}">
                      <ahyp:hlinkClr xmlns:ahyp="http://schemas.microsoft.com/office/drawing/2018/hyperlinkcolor" val="tx"/>
                    </a:ext>
                  </a:extLst>
                </a:hlinkClick>
              </a:rPr>
              <a:t>CC BY-SA</a:t>
            </a:r>
            <a:endParaRPr lang="en-US" sz="700">
              <a:solidFill>
                <a:srgbClr val="FFFFFF"/>
              </a:solidFill>
            </a:endParaRPr>
          </a:p>
        </p:txBody>
      </p:sp>
    </p:spTree>
    <p:extLst>
      <p:ext uri="{BB962C8B-B14F-4D97-AF65-F5344CB8AC3E}">
        <p14:creationId xmlns:p14="http://schemas.microsoft.com/office/powerpoint/2010/main" val="1842958684"/>
      </p:ext>
    </p:extLst>
  </p:cSld>
  <p:clrMapOvr>
    <a:masterClrMapping/>
  </p:clrMapOvr>
</p:sld>
</file>

<file path=ppt/theme/theme1.xml><?xml version="1.0" encoding="utf-8"?>
<a:theme xmlns:a="http://schemas.openxmlformats.org/drawingml/2006/main" name="Faceta">
  <a:themeElements>
    <a:clrScheme name="Faceta">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525</TotalTime>
  <Words>2231</Words>
  <Application>Microsoft Office PowerPoint</Application>
  <PresentationFormat>Panorámica</PresentationFormat>
  <Paragraphs>132</Paragraphs>
  <Slides>24</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24</vt:i4>
      </vt:variant>
    </vt:vector>
  </HeadingPairs>
  <TitlesOfParts>
    <vt:vector size="29" baseType="lpstr">
      <vt:lpstr>Arial</vt:lpstr>
      <vt:lpstr>Open Sans</vt:lpstr>
      <vt:lpstr>Trebuchet MS</vt:lpstr>
      <vt:lpstr>Wingdings 3</vt:lpstr>
      <vt:lpstr>Faceta</vt:lpstr>
      <vt:lpstr>Existencia, factibilidad y mérito de las cooperativas de trabajo</vt:lpstr>
      <vt:lpstr>IMPORTANCIA DE LAS COOPERATIVAS de TRABAJO</vt:lpstr>
      <vt:lpstr>Principios Cooperativos</vt:lpstr>
      <vt:lpstr>Recomendación OIT 193 Obligación del Estado</vt:lpstr>
      <vt:lpstr>DIRECCION DE PROGRAMAS DE INCLUSION ECONOMICA</vt:lpstr>
      <vt:lpstr>Cooperativas de trabajo </vt:lpstr>
      <vt:lpstr>COVID 19 cooperativas</vt:lpstr>
      <vt:lpstr>Jurisprudencia. Labor pretoriana</vt:lpstr>
      <vt:lpstr>LEY DE CONCURSOS Y QUIEBRAS INSUFICIENTE</vt:lpstr>
      <vt:lpstr>Definición </vt:lpstr>
      <vt:lpstr>OBJETO</vt:lpstr>
      <vt:lpstr>FINALIDAD</vt:lpstr>
      <vt:lpstr>TUTELA LABORAL</vt:lpstr>
      <vt:lpstr>DERECHOS COLECTIVOS</vt:lpstr>
      <vt:lpstr>En la quiebra </vt:lpstr>
      <vt:lpstr>Creación del Fondo Especial de Recuperación de Empresas.</vt:lpstr>
      <vt:lpstr>Registro Nacional de Empresas Recuperadas: beneficios </vt:lpstr>
      <vt:lpstr>Bien común </vt:lpstr>
      <vt:lpstr>Otro proyecto Diputado Grosso y otras/otros</vt:lpstr>
      <vt:lpstr>Reformas a la ley 24.522</vt:lpstr>
      <vt:lpstr>Entrega en comodato</vt:lpstr>
      <vt:lpstr>Otras reformas </vt:lpstr>
      <vt:lpstr>FOMENTO DE LA EDUCACION PARA UNA VISION COOPERATIVA</vt:lpstr>
      <vt:lpstr>Los esperamos en Bahía Blanca…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Existencia, factibilidad y mérito de las cooperativas de trabajo</dc:title>
  <dc:creator>Gabriela Boquin</dc:creator>
  <cp:lastModifiedBy>Gabriela Boquin</cp:lastModifiedBy>
  <cp:revision>30</cp:revision>
  <dcterms:created xsi:type="dcterms:W3CDTF">2021-02-24T19:48:36Z</dcterms:created>
  <dcterms:modified xsi:type="dcterms:W3CDTF">2021-03-29T18:56:05Z</dcterms:modified>
</cp:coreProperties>
</file>